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20"/>
  </p:notesMasterIdLst>
  <p:handoutMasterIdLst>
    <p:handoutMasterId r:id="rId21"/>
  </p:handoutMasterIdLst>
  <p:sldIdLst>
    <p:sldId id="317" r:id="rId2"/>
    <p:sldId id="331" r:id="rId3"/>
    <p:sldId id="328" r:id="rId4"/>
    <p:sldId id="327" r:id="rId5"/>
    <p:sldId id="323" r:id="rId6"/>
    <p:sldId id="324" r:id="rId7"/>
    <p:sldId id="325" r:id="rId8"/>
    <p:sldId id="318" r:id="rId9"/>
    <p:sldId id="329" r:id="rId10"/>
    <p:sldId id="332" r:id="rId11"/>
    <p:sldId id="321" r:id="rId12"/>
    <p:sldId id="322" r:id="rId13"/>
    <p:sldId id="314" r:id="rId14"/>
    <p:sldId id="315" r:id="rId15"/>
    <p:sldId id="313" r:id="rId16"/>
    <p:sldId id="330" r:id="rId17"/>
    <p:sldId id="311" r:id="rId18"/>
    <p:sldId id="326" r:id="rId19"/>
  </p:sldIdLst>
  <p:sldSz cx="9144000" cy="6858000" type="screen4x3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00000"/>
    <a:srgbClr val="984807"/>
    <a:srgbClr val="558ED5"/>
    <a:srgbClr val="376092"/>
    <a:srgbClr val="DDD8C2"/>
    <a:srgbClr val="006699"/>
    <a:srgbClr val="FFCC66"/>
    <a:srgbClr val="FFFF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92" autoAdjust="0"/>
    <p:restoredTop sz="59661" autoAdjust="0"/>
  </p:normalViewPr>
  <p:slideViewPr>
    <p:cSldViewPr snapToGrid="0">
      <p:cViewPr varScale="1">
        <p:scale>
          <a:sx n="108" d="100"/>
          <a:sy n="108" d="100"/>
        </p:scale>
        <p:origin x="-90" y="-234"/>
      </p:cViewPr>
      <p:guideLst>
        <p:guide orient="horz" pos="1207"/>
        <p:guide orient="horz" pos="3007"/>
        <p:guide orient="horz" pos="437"/>
        <p:guide pos="369"/>
      </p:guideLst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1884" y="-84"/>
      </p:cViewPr>
      <p:guideLst>
        <p:guide orient="horz" pos="2932"/>
        <p:guide pos="2212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41964" cy="46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t" anchorCtr="0" compatLnSpc="1">
            <a:prstTxWarp prst="textNoShape">
              <a:avLst/>
            </a:prstTxWarp>
          </a:bodyPr>
          <a:lstStyle>
            <a:lvl1pPr algn="l" defTabSz="931436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9545" y="0"/>
            <a:ext cx="3041964" cy="46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t" anchorCtr="0" compatLnSpc="1">
            <a:prstTxWarp prst="textNoShape">
              <a:avLst/>
            </a:prstTxWarp>
          </a:bodyPr>
          <a:lstStyle>
            <a:lvl1pPr algn="r" defTabSz="931436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9545" y="8841242"/>
            <a:ext cx="3041964" cy="46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b" anchorCtr="0" compatLnSpc="1">
            <a:prstTxWarp prst="textNoShape">
              <a:avLst/>
            </a:prstTxWarp>
          </a:bodyPr>
          <a:lstStyle>
            <a:lvl1pPr algn="r" defTabSz="931436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AE6F58C4-C183-4741-A02B-5B185428A6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2533" name="Picture 6" descr="RAT_18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7" y="8938980"/>
            <a:ext cx="1260720" cy="208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00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7023100" cy="46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t" anchorCtr="0" compatLnSpc="1">
            <a:prstTxWarp prst="textNoShape">
              <a:avLst/>
            </a:prstTxWarp>
          </a:bodyPr>
          <a:lstStyle>
            <a:lvl1pPr algn="ctr" defTabSz="931436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Speaker Notes</a:t>
            </a:r>
          </a:p>
        </p:txBody>
      </p:sp>
      <p:sp>
        <p:nvSpPr>
          <p:cNvPr id="20483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696913"/>
            <a:ext cx="4652963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54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82036" y="4422223"/>
            <a:ext cx="6341802" cy="4189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054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4730" y="8841242"/>
            <a:ext cx="3041963" cy="46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b" anchorCtr="0" compatLnSpc="1">
            <a:prstTxWarp prst="textNoShape">
              <a:avLst/>
            </a:prstTxWarp>
          </a:bodyPr>
          <a:lstStyle>
            <a:lvl1pPr algn="r" defTabSz="931436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A5E0618-75CF-461C-930F-45DD3F5D4F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616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3000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3000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3000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3000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3000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174" name="Rectangle 1030"/>
          <p:cNvSpPr>
            <a:spLocks noGrp="1" noChangeArrowheads="1"/>
          </p:cNvSpPr>
          <p:nvPr>
            <p:ph type="ctrTitle"/>
          </p:nvPr>
        </p:nvSpPr>
        <p:spPr>
          <a:xfrm>
            <a:off x="425450" y="3327400"/>
            <a:ext cx="8293100" cy="455613"/>
          </a:xfrm>
        </p:spPr>
        <p:txBody>
          <a:bodyPr lIns="91440"/>
          <a:lstStyle>
            <a:lvl1pPr algn="ctr">
              <a:lnSpc>
                <a:spcPct val="85000"/>
              </a:lnSpc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775180" name="Rectangle 10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25450" y="4240213"/>
            <a:ext cx="8293100" cy="350837"/>
          </a:xfrm>
        </p:spPr>
        <p:txBody>
          <a:bodyPr lIns="91440"/>
          <a:lstStyle>
            <a:lvl1pPr marL="0" indent="0" algn="ctr">
              <a:spcBef>
                <a:spcPct val="0"/>
              </a:spcBef>
              <a:buFont typeface="Wingdings 3" pitchFamily="18" charset="2"/>
              <a:buNone/>
              <a:defRPr sz="2000" i="0">
                <a:solidFill>
                  <a:schemeClr val="accent1"/>
                </a:solidFill>
                <a:effectLst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853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37" y="6234754"/>
            <a:ext cx="7977569" cy="58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29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63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4038" y="622300"/>
            <a:ext cx="2239962" cy="2144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563" y="622300"/>
            <a:ext cx="6569075" cy="2144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26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188" y="1589088"/>
            <a:ext cx="8332787" cy="1657890"/>
          </a:xfrm>
        </p:spPr>
        <p:txBody>
          <a:bodyPr/>
          <a:lstStyle>
            <a:lvl1pPr marL="346075" indent="-346075">
              <a:buClr>
                <a:srgbClr val="FF9900"/>
              </a:buClr>
              <a:buFont typeface="Wingdings" pitchFamily="2" charset="2"/>
              <a:buChar char="Ø"/>
              <a:defRPr/>
            </a:lvl1pPr>
            <a:lvl2pPr marL="579438" indent="-231775">
              <a:buClr>
                <a:srgbClr val="FF9900"/>
              </a:buClr>
              <a:buFont typeface="Wingdings" pitchFamily="2" charset="2"/>
              <a:buChar char="§"/>
              <a:defRPr/>
            </a:lvl2pPr>
            <a:lvl3pPr marL="809625" indent="-228600">
              <a:spcBef>
                <a:spcPts val="500"/>
              </a:spcBef>
              <a:spcAft>
                <a:spcPts val="500"/>
              </a:spcAft>
              <a:buClr>
                <a:srgbClr val="FF9900"/>
              </a:buClr>
              <a:buFont typeface="Wingdings" pitchFamily="2" charset="2"/>
              <a:buChar char="Ø"/>
              <a:defRPr/>
            </a:lvl3pPr>
            <a:lvl4pPr marL="1041400" indent="-230188">
              <a:buClr>
                <a:srgbClr val="FF9900"/>
              </a:buClr>
              <a:buFont typeface="Wingdings" pitchFamily="2" charset="2"/>
              <a:buChar char="Ø"/>
              <a:defRPr/>
            </a:lvl4pPr>
            <a:lvl5pPr marL="1271588" indent="-228600">
              <a:buClr>
                <a:srgbClr val="FF9900"/>
              </a:buClr>
              <a:buFont typeface="Wingdings" pitchFamily="2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37" y="6234754"/>
            <a:ext cx="7977569" cy="58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69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480131"/>
          </a:xfrm>
        </p:spPr>
        <p:txBody>
          <a:bodyPr/>
          <a:lstStyle>
            <a:lvl1pPr algn="l">
              <a:defRPr lang="en-US" dirty="0">
                <a:solidFill>
                  <a:srgbClr val="8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458587"/>
          </a:xfrm>
        </p:spPr>
        <p:txBody>
          <a:bodyPr anchor="t"/>
          <a:lstStyle>
            <a:lvl1pPr marL="0" indent="0">
              <a:buNone/>
              <a:defRPr sz="2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37" y="6234754"/>
            <a:ext cx="7977569" cy="58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83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4188" y="1252538"/>
            <a:ext cx="4089400" cy="1514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5988" y="1252538"/>
            <a:ext cx="4090987" cy="1514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51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5662" y="274638"/>
            <a:ext cx="5429738" cy="86793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33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37" y="6234754"/>
            <a:ext cx="7977569" cy="58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27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37" y="6234754"/>
            <a:ext cx="7977569" cy="58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81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2982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327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98"/>
            <a:ext cx="9144000" cy="1853184"/>
          </a:xfrm>
          <a:prstGeom prst="rect">
            <a:avLst/>
          </a:prstGeom>
        </p:spPr>
      </p:pic>
      <p:sp>
        <p:nvSpPr>
          <p:cNvPr id="77414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522428" y="231775"/>
            <a:ext cx="5477639" cy="8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7414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4188" y="1589088"/>
            <a:ext cx="8332787" cy="152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4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iming>
    <p:tnLst>
      <p:par>
        <p:cTn id="1" dur="indefinite" restart="never" nodeType="tmRoot"/>
      </p:par>
    </p:tnLst>
  </p:timing>
  <p:txStyles>
    <p:titleStyle>
      <a:lvl1pPr algn="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  <a:cs typeface="Arial" charset="0"/>
        </a:defRPr>
      </a:lvl9pPr>
    </p:titleStyle>
    <p:bodyStyle>
      <a:lvl1pPr marL="346075" indent="-346075" algn="l" rtl="0" eaLnBrk="0" fontAlgn="base" hangingPunct="0">
        <a:lnSpc>
          <a:spcPct val="85000"/>
        </a:lnSpc>
        <a:spcBef>
          <a:spcPct val="50000"/>
        </a:spcBef>
        <a:spcAft>
          <a:spcPct val="0"/>
        </a:spcAft>
        <a:buClr>
          <a:schemeClr val="hlink"/>
        </a:buClr>
        <a:buFont typeface="Wingdings 3" pitchFamily="18" charset="2"/>
        <a:buChar char=""/>
        <a:defRPr sz="24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1pPr>
      <a:lvl2pPr marL="579438" indent="-231775" algn="l" rtl="0" eaLnBrk="0" fontAlgn="base" hangingPunct="0">
        <a:lnSpc>
          <a:spcPct val="85000"/>
        </a:lnSpc>
        <a:spcBef>
          <a:spcPct val="25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2pPr>
      <a:lvl3pPr marL="809625" indent="-228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Char char="•"/>
        <a:defRPr sz="20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3pPr>
      <a:lvl4pPr marL="1041400" indent="-230188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4pPr>
      <a:lvl5pPr marL="1271588" indent="-228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5pPr>
      <a:lvl6pPr marL="1728788" indent="-228600" algn="l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>
          <a:solidFill>
            <a:schemeClr val="bg1"/>
          </a:solidFill>
          <a:latin typeface="+mn-lt"/>
          <a:cs typeface="+mn-cs"/>
        </a:defRPr>
      </a:lvl6pPr>
      <a:lvl7pPr marL="2185988" indent="-228600" algn="l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>
          <a:solidFill>
            <a:schemeClr val="bg1"/>
          </a:solidFill>
          <a:latin typeface="+mn-lt"/>
          <a:cs typeface="+mn-cs"/>
        </a:defRPr>
      </a:lvl7pPr>
      <a:lvl8pPr marL="2643188" indent="-228600" algn="l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>
          <a:solidFill>
            <a:schemeClr val="bg1"/>
          </a:solidFill>
          <a:latin typeface="+mn-lt"/>
          <a:cs typeface="+mn-cs"/>
        </a:defRPr>
      </a:lvl8pPr>
      <a:lvl9pPr marL="3100388" indent="-228600" algn="l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austinea.org/training/WaterUtilityMobilityArchitecture.pptx" TargetMode="Externa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21.png"/><Relationship Id="rId5" Type="http://schemas.openxmlformats.org/officeDocument/2006/relationships/image" Target="../media/image30.png"/><Relationship Id="rId10" Type="http://schemas.openxmlformats.org/officeDocument/2006/relationships/image" Target="../media/image19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jpe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21.png"/><Relationship Id="rId5" Type="http://schemas.openxmlformats.org/officeDocument/2006/relationships/image" Target="../media/image30.png"/><Relationship Id="rId10" Type="http://schemas.openxmlformats.org/officeDocument/2006/relationships/image" Target="../media/image19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757130"/>
          </a:xfrm>
        </p:spPr>
        <p:txBody>
          <a:bodyPr/>
          <a:lstStyle/>
          <a:p>
            <a:r>
              <a:rPr lang="en-US" sz="2400" dirty="0" smtClean="0"/>
              <a:t>Rob Byrd</a:t>
            </a:r>
            <a:br>
              <a:rPr lang="en-US" sz="2400" dirty="0" smtClean="0"/>
            </a:br>
            <a:r>
              <a:rPr lang="en-US" sz="2400" dirty="0" smtClean="0"/>
              <a:t>Chief Enterprise Architect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301789"/>
            <a:ext cx="7772400" cy="957185"/>
          </a:xfrm>
        </p:spPr>
        <p:txBody>
          <a:bodyPr/>
          <a:lstStyle/>
          <a:p>
            <a:r>
              <a:rPr lang="en-US" dirty="0" smtClean="0"/>
              <a:t>Enterprise Architecture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– A Citywide Strategy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187696" y="3442888"/>
            <a:ext cx="6641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Aligning Information Technology Services to the Business Needs of the City…</a:t>
            </a:r>
            <a:endParaRPr lang="en-US" sz="1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8985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35" y="617150"/>
            <a:ext cx="7158038" cy="5649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99" y="615076"/>
            <a:ext cx="7158038" cy="623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005" y="281858"/>
            <a:ext cx="1667219" cy="126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012963" y="1551263"/>
            <a:ext cx="16546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>
                <a:latin typeface="Verdana" pitchFamily="34" charset="0"/>
                <a:ea typeface="Verdana" pitchFamily="34" charset="0"/>
                <a:cs typeface="Verdana" pitchFamily="34" charset="0"/>
                <a:hlinkClick r:id="rId5"/>
              </a:rPr>
              <a:t>Expanded Viewpoint</a:t>
            </a:r>
            <a:endParaRPr lang="en-US" sz="1000" i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8951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0" y="231775"/>
            <a:ext cx="4936067" cy="867930"/>
          </a:xfrm>
        </p:spPr>
        <p:txBody>
          <a:bodyPr/>
          <a:lstStyle/>
          <a:p>
            <a:r>
              <a:rPr lang="en-US" dirty="0" smtClean="0"/>
              <a:t>Business Strategic Viewpoints</a:t>
            </a:r>
            <a:endParaRPr 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42" y="1127848"/>
            <a:ext cx="2672334" cy="206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4" y="4011202"/>
            <a:ext cx="3156395" cy="2636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463" y="4370753"/>
            <a:ext cx="3760470" cy="2248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6"/>
          <a:stretch/>
        </p:blipFill>
        <p:spPr bwMode="auto">
          <a:xfrm>
            <a:off x="5245196" y="960256"/>
            <a:ext cx="2994147" cy="2204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21" y="3256084"/>
            <a:ext cx="3588449" cy="2632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" r="17308"/>
          <a:stretch/>
        </p:blipFill>
        <p:spPr bwMode="auto">
          <a:xfrm>
            <a:off x="5987652" y="3256084"/>
            <a:ext cx="2867281" cy="3112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018" y="2600531"/>
            <a:ext cx="2924366" cy="3540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93" y="1127848"/>
            <a:ext cx="3992499" cy="2632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3865175" y="2600531"/>
            <a:ext cx="3340418" cy="2540318"/>
            <a:chOff x="595313" y="784225"/>
            <a:chExt cx="7953375" cy="6048375"/>
          </a:xfrm>
        </p:grpSpPr>
        <p:pic>
          <p:nvPicPr>
            <p:cNvPr id="17" name="Picture 16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13" y="784225"/>
              <a:ext cx="7953375" cy="6048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6" r="3464" b="1649"/>
            <a:stretch>
              <a:fillRect/>
            </a:stretch>
          </p:blipFill>
          <p:spPr bwMode="auto">
            <a:xfrm>
              <a:off x="608683" y="1982788"/>
              <a:ext cx="5398417" cy="4776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593393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Business Strategic Viewpoints</a:t>
            </a:r>
            <a:br>
              <a:rPr lang="en-US" smtClean="0"/>
            </a:br>
            <a:r>
              <a:rPr lang="en-US" smtClean="0"/>
              <a:t>(Capabilities and Goals)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4493" y="960256"/>
            <a:ext cx="8650440" cy="5687276"/>
            <a:chOff x="204493" y="960256"/>
            <a:chExt cx="8650440" cy="5687276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342" y="1127848"/>
              <a:ext cx="2672334" cy="206825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804" y="4011202"/>
              <a:ext cx="3156395" cy="26363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463" y="4370753"/>
              <a:ext cx="3760470" cy="22482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76"/>
            <a:stretch/>
          </p:blipFill>
          <p:spPr bwMode="auto">
            <a:xfrm>
              <a:off x="5245196" y="960256"/>
              <a:ext cx="2994147" cy="22048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521" y="3256084"/>
              <a:ext cx="3588449" cy="26323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73" r="17308"/>
            <a:stretch/>
          </p:blipFill>
          <p:spPr bwMode="auto">
            <a:xfrm>
              <a:off x="5987652" y="3256084"/>
              <a:ext cx="2867281" cy="31123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018" y="2600531"/>
              <a:ext cx="2924366" cy="35404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493" y="1127848"/>
              <a:ext cx="3992499" cy="26323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>
              <a:off x="3865175" y="2600531"/>
              <a:ext cx="3340418" cy="2540318"/>
              <a:chOff x="595313" y="784225"/>
              <a:chExt cx="7953375" cy="6048375"/>
            </a:xfrm>
          </p:grpSpPr>
          <p:pic>
            <p:nvPicPr>
              <p:cNvPr id="17" name="Picture 16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313" y="784225"/>
                <a:ext cx="7953375" cy="604837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4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66" r="3464" b="1649"/>
              <a:stretch>
                <a:fillRect/>
              </a:stretch>
            </p:blipFill>
            <p:spPr bwMode="auto">
              <a:xfrm>
                <a:off x="608683" y="1982788"/>
                <a:ext cx="5398417" cy="47767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16" y="1010652"/>
            <a:ext cx="3790950" cy="5153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2286000" y="119575"/>
            <a:ext cx="5621058" cy="6344530"/>
            <a:chOff x="2286000" y="119575"/>
            <a:chExt cx="5621058" cy="6344530"/>
          </a:xfrm>
        </p:grpSpPr>
        <p:sp>
          <p:nvSpPr>
            <p:cNvPr id="22" name="Freeform 21"/>
            <p:cNvSpPr/>
            <p:nvPr/>
          </p:nvSpPr>
          <p:spPr bwMode="auto">
            <a:xfrm>
              <a:off x="2286000" y="119575"/>
              <a:ext cx="930031" cy="6344530"/>
            </a:xfrm>
            <a:custGeom>
              <a:avLst/>
              <a:gdLst>
                <a:gd name="connsiteX0" fmla="*/ 914400 w 930031"/>
                <a:gd name="connsiteY0" fmla="*/ 0 h 6344530"/>
                <a:gd name="connsiteX1" fmla="*/ 0 w 930031"/>
                <a:gd name="connsiteY1" fmla="*/ 2869810 h 6344530"/>
                <a:gd name="connsiteX2" fmla="*/ 0 w 930031"/>
                <a:gd name="connsiteY2" fmla="*/ 3453619 h 6344530"/>
                <a:gd name="connsiteX3" fmla="*/ 928468 w 930031"/>
                <a:gd name="connsiteY3" fmla="*/ 6344530 h 6344530"/>
                <a:gd name="connsiteX4" fmla="*/ 914400 w 930031"/>
                <a:gd name="connsiteY4" fmla="*/ 0 h 634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31" h="6344530">
                  <a:moveTo>
                    <a:pt x="914400" y="0"/>
                  </a:moveTo>
                  <a:lnTo>
                    <a:pt x="0" y="2869810"/>
                  </a:lnTo>
                  <a:lnTo>
                    <a:pt x="0" y="3453619"/>
                  </a:lnTo>
                  <a:lnTo>
                    <a:pt x="928468" y="6344530"/>
                  </a:lnTo>
                  <a:cubicBezTo>
                    <a:pt x="930813" y="4232031"/>
                    <a:pt x="933157" y="2119533"/>
                    <a:pt x="91440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tint val="66000"/>
                    <a:satMod val="160000"/>
                    <a:alpha val="44000"/>
                  </a:schemeClr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pic>
          <p:nvPicPr>
            <p:cNvPr id="23" name="Picture 2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216440" y="128337"/>
              <a:ext cx="4690618" cy="63259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6452531" y="2568207"/>
              <a:ext cx="13548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Business</a:t>
              </a:r>
              <a:b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Capabilities</a:t>
              </a:r>
              <a:endParaRPr lang="en-US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38630" y="290263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Business Goals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19588" y="492369"/>
            <a:ext cx="3070726" cy="4079721"/>
            <a:chOff x="319588" y="492369"/>
            <a:chExt cx="3070726" cy="4079721"/>
          </a:xfrm>
        </p:grpSpPr>
        <p:grpSp>
          <p:nvGrpSpPr>
            <p:cNvPr id="26" name="Group 25"/>
            <p:cNvGrpSpPr/>
            <p:nvPr/>
          </p:nvGrpSpPr>
          <p:grpSpPr>
            <a:xfrm>
              <a:off x="319588" y="492369"/>
              <a:ext cx="3070726" cy="4079721"/>
              <a:chOff x="319588" y="492369"/>
              <a:chExt cx="3070726" cy="4079721"/>
            </a:xfrm>
          </p:grpSpPr>
          <p:sp>
            <p:nvSpPr>
              <p:cNvPr id="27" name="Freeform 26"/>
              <p:cNvSpPr/>
              <p:nvPr/>
            </p:nvSpPr>
            <p:spPr bwMode="auto">
              <a:xfrm>
                <a:off x="2975317" y="492369"/>
                <a:ext cx="414997" cy="4079631"/>
              </a:xfrm>
              <a:custGeom>
                <a:avLst/>
                <a:gdLst>
                  <a:gd name="connsiteX0" fmla="*/ 0 w 414997"/>
                  <a:gd name="connsiteY0" fmla="*/ 0 h 4079631"/>
                  <a:gd name="connsiteX1" fmla="*/ 414997 w 414997"/>
                  <a:gd name="connsiteY1" fmla="*/ 696351 h 4079631"/>
                  <a:gd name="connsiteX2" fmla="*/ 414997 w 414997"/>
                  <a:gd name="connsiteY2" fmla="*/ 2039816 h 4079631"/>
                  <a:gd name="connsiteX3" fmla="*/ 7034 w 414997"/>
                  <a:gd name="connsiteY3" fmla="*/ 4079631 h 4079631"/>
                  <a:gd name="connsiteX4" fmla="*/ 0 w 414997"/>
                  <a:gd name="connsiteY4" fmla="*/ 0 h 407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997" h="4079631">
                    <a:moveTo>
                      <a:pt x="0" y="0"/>
                    </a:moveTo>
                    <a:lnTo>
                      <a:pt x="414997" y="696351"/>
                    </a:lnTo>
                    <a:lnTo>
                      <a:pt x="414997" y="2039816"/>
                    </a:lnTo>
                    <a:lnTo>
                      <a:pt x="7034" y="4079631"/>
                    </a:lnTo>
                    <a:cubicBezTo>
                      <a:pt x="9379" y="2724443"/>
                      <a:pt x="11723" y="136925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tint val="66000"/>
                      <a:satMod val="160000"/>
                      <a:alpha val="44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79000"/>
                    </a:schemeClr>
                  </a:gs>
                </a:gsLst>
                <a:lin ang="5400000" scaled="0"/>
              </a:gra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19588" y="500170"/>
                <a:ext cx="2660868" cy="407192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9" name="TextBox 28"/>
            <p:cNvSpPr txBox="1"/>
            <p:nvPr/>
          </p:nvSpPr>
          <p:spPr>
            <a:xfrm>
              <a:off x="968010" y="4232253"/>
              <a:ext cx="1317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IT Services…</a:t>
              </a:r>
              <a:endParaRPr lang="en-US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472970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16" y="1010652"/>
            <a:ext cx="3790950" cy="5153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396" y="1527608"/>
            <a:ext cx="3790950" cy="5069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052689" y="1484142"/>
            <a:ext cx="2342271" cy="1702190"/>
            <a:chOff x="3052689" y="1484142"/>
            <a:chExt cx="2342271" cy="1702190"/>
          </a:xfrm>
        </p:grpSpPr>
        <p:sp>
          <p:nvSpPr>
            <p:cNvPr id="4" name="Freeform 3"/>
            <p:cNvSpPr/>
            <p:nvPr/>
          </p:nvSpPr>
          <p:spPr bwMode="auto">
            <a:xfrm>
              <a:off x="3052689" y="1484142"/>
              <a:ext cx="2342271" cy="1702190"/>
            </a:xfrm>
            <a:custGeom>
              <a:avLst/>
              <a:gdLst>
                <a:gd name="connsiteX0" fmla="*/ 0 w 2250831"/>
                <a:gd name="connsiteY0" fmla="*/ 365760 h 1667022"/>
                <a:gd name="connsiteX1" fmla="*/ 1308296 w 2250831"/>
                <a:gd name="connsiteY1" fmla="*/ 478302 h 1667022"/>
                <a:gd name="connsiteX2" fmla="*/ 1350499 w 2250831"/>
                <a:gd name="connsiteY2" fmla="*/ 0 h 1667022"/>
                <a:gd name="connsiteX3" fmla="*/ 2250831 w 2250831"/>
                <a:gd name="connsiteY3" fmla="*/ 935502 h 1667022"/>
                <a:gd name="connsiteX4" fmla="*/ 1399736 w 2250831"/>
                <a:gd name="connsiteY4" fmla="*/ 1667022 h 1667022"/>
                <a:gd name="connsiteX5" fmla="*/ 1329397 w 2250831"/>
                <a:gd name="connsiteY5" fmla="*/ 1069145 h 1667022"/>
                <a:gd name="connsiteX6" fmla="*/ 63305 w 2250831"/>
                <a:gd name="connsiteY6" fmla="*/ 1420837 h 1667022"/>
                <a:gd name="connsiteX7" fmla="*/ 0 w 2250831"/>
                <a:gd name="connsiteY7" fmla="*/ 365760 h 1667022"/>
                <a:gd name="connsiteX0" fmla="*/ 0 w 2250831"/>
                <a:gd name="connsiteY0" fmla="*/ 365760 h 1667022"/>
                <a:gd name="connsiteX1" fmla="*/ 1308296 w 2250831"/>
                <a:gd name="connsiteY1" fmla="*/ 478302 h 1667022"/>
                <a:gd name="connsiteX2" fmla="*/ 1350499 w 2250831"/>
                <a:gd name="connsiteY2" fmla="*/ 0 h 1667022"/>
                <a:gd name="connsiteX3" fmla="*/ 2250831 w 2250831"/>
                <a:gd name="connsiteY3" fmla="*/ 935502 h 1667022"/>
                <a:gd name="connsiteX4" fmla="*/ 1399736 w 2250831"/>
                <a:gd name="connsiteY4" fmla="*/ 1667022 h 1667022"/>
                <a:gd name="connsiteX5" fmla="*/ 1329397 w 2250831"/>
                <a:gd name="connsiteY5" fmla="*/ 1069145 h 1667022"/>
                <a:gd name="connsiteX6" fmla="*/ 63305 w 2250831"/>
                <a:gd name="connsiteY6" fmla="*/ 1420837 h 1667022"/>
                <a:gd name="connsiteX7" fmla="*/ 35169 w 2250831"/>
                <a:gd name="connsiteY7" fmla="*/ 872197 h 1667022"/>
                <a:gd name="connsiteX8" fmla="*/ 0 w 2250831"/>
                <a:gd name="connsiteY8" fmla="*/ 365760 h 1667022"/>
                <a:gd name="connsiteX0" fmla="*/ 0 w 2250831"/>
                <a:gd name="connsiteY0" fmla="*/ 365760 h 1667022"/>
                <a:gd name="connsiteX1" fmla="*/ 1308296 w 2250831"/>
                <a:gd name="connsiteY1" fmla="*/ 478302 h 1667022"/>
                <a:gd name="connsiteX2" fmla="*/ 1350499 w 2250831"/>
                <a:gd name="connsiteY2" fmla="*/ 0 h 1667022"/>
                <a:gd name="connsiteX3" fmla="*/ 2250831 w 2250831"/>
                <a:gd name="connsiteY3" fmla="*/ 935502 h 1667022"/>
                <a:gd name="connsiteX4" fmla="*/ 1399736 w 2250831"/>
                <a:gd name="connsiteY4" fmla="*/ 1667022 h 1667022"/>
                <a:gd name="connsiteX5" fmla="*/ 1329397 w 2250831"/>
                <a:gd name="connsiteY5" fmla="*/ 1069145 h 1667022"/>
                <a:gd name="connsiteX6" fmla="*/ 63305 w 2250831"/>
                <a:gd name="connsiteY6" fmla="*/ 1420837 h 1667022"/>
                <a:gd name="connsiteX7" fmla="*/ 499403 w 2250831"/>
                <a:gd name="connsiteY7" fmla="*/ 851096 h 1667022"/>
                <a:gd name="connsiteX8" fmla="*/ 0 w 2250831"/>
                <a:gd name="connsiteY8" fmla="*/ 365760 h 1667022"/>
                <a:gd name="connsiteX0" fmla="*/ 0 w 2250831"/>
                <a:gd name="connsiteY0" fmla="*/ 365760 h 1835833"/>
                <a:gd name="connsiteX1" fmla="*/ 1308296 w 2250831"/>
                <a:gd name="connsiteY1" fmla="*/ 478302 h 1835833"/>
                <a:gd name="connsiteX2" fmla="*/ 1350499 w 2250831"/>
                <a:gd name="connsiteY2" fmla="*/ 0 h 1835833"/>
                <a:gd name="connsiteX3" fmla="*/ 2250831 w 2250831"/>
                <a:gd name="connsiteY3" fmla="*/ 935502 h 1835833"/>
                <a:gd name="connsiteX4" fmla="*/ 1399736 w 2250831"/>
                <a:gd name="connsiteY4" fmla="*/ 1667022 h 1835833"/>
                <a:gd name="connsiteX5" fmla="*/ 1329397 w 2250831"/>
                <a:gd name="connsiteY5" fmla="*/ 1069145 h 1835833"/>
                <a:gd name="connsiteX6" fmla="*/ 28136 w 2250831"/>
                <a:gd name="connsiteY6" fmla="*/ 1835833 h 1835833"/>
                <a:gd name="connsiteX7" fmla="*/ 499403 w 2250831"/>
                <a:gd name="connsiteY7" fmla="*/ 851096 h 1835833"/>
                <a:gd name="connsiteX8" fmla="*/ 0 w 2250831"/>
                <a:gd name="connsiteY8" fmla="*/ 365760 h 1835833"/>
                <a:gd name="connsiteX0" fmla="*/ 0 w 2250831"/>
                <a:gd name="connsiteY0" fmla="*/ 365760 h 1835833"/>
                <a:gd name="connsiteX1" fmla="*/ 1441939 w 2250831"/>
                <a:gd name="connsiteY1" fmla="*/ 548640 h 1835833"/>
                <a:gd name="connsiteX2" fmla="*/ 1350499 w 2250831"/>
                <a:gd name="connsiteY2" fmla="*/ 0 h 1835833"/>
                <a:gd name="connsiteX3" fmla="*/ 2250831 w 2250831"/>
                <a:gd name="connsiteY3" fmla="*/ 935502 h 1835833"/>
                <a:gd name="connsiteX4" fmla="*/ 1399736 w 2250831"/>
                <a:gd name="connsiteY4" fmla="*/ 1667022 h 1835833"/>
                <a:gd name="connsiteX5" fmla="*/ 1329397 w 2250831"/>
                <a:gd name="connsiteY5" fmla="*/ 1069145 h 1835833"/>
                <a:gd name="connsiteX6" fmla="*/ 28136 w 2250831"/>
                <a:gd name="connsiteY6" fmla="*/ 1835833 h 1835833"/>
                <a:gd name="connsiteX7" fmla="*/ 499403 w 2250831"/>
                <a:gd name="connsiteY7" fmla="*/ 851096 h 1835833"/>
                <a:gd name="connsiteX8" fmla="*/ 0 w 2250831"/>
                <a:gd name="connsiteY8" fmla="*/ 365760 h 1835833"/>
                <a:gd name="connsiteX0" fmla="*/ 0 w 2342271"/>
                <a:gd name="connsiteY0" fmla="*/ 365760 h 1835833"/>
                <a:gd name="connsiteX1" fmla="*/ 1441939 w 2342271"/>
                <a:gd name="connsiteY1" fmla="*/ 548640 h 1835833"/>
                <a:gd name="connsiteX2" fmla="*/ 1350499 w 2342271"/>
                <a:gd name="connsiteY2" fmla="*/ 0 h 1835833"/>
                <a:gd name="connsiteX3" fmla="*/ 2342271 w 2342271"/>
                <a:gd name="connsiteY3" fmla="*/ 844062 h 1835833"/>
                <a:gd name="connsiteX4" fmla="*/ 1399736 w 2342271"/>
                <a:gd name="connsiteY4" fmla="*/ 1667022 h 1835833"/>
                <a:gd name="connsiteX5" fmla="*/ 1329397 w 2342271"/>
                <a:gd name="connsiteY5" fmla="*/ 1069145 h 1835833"/>
                <a:gd name="connsiteX6" fmla="*/ 28136 w 2342271"/>
                <a:gd name="connsiteY6" fmla="*/ 1835833 h 1835833"/>
                <a:gd name="connsiteX7" fmla="*/ 499403 w 2342271"/>
                <a:gd name="connsiteY7" fmla="*/ 851096 h 1835833"/>
                <a:gd name="connsiteX8" fmla="*/ 0 w 2342271"/>
                <a:gd name="connsiteY8" fmla="*/ 365760 h 1835833"/>
                <a:gd name="connsiteX0" fmla="*/ 0 w 2342271"/>
                <a:gd name="connsiteY0" fmla="*/ 365760 h 1835833"/>
                <a:gd name="connsiteX1" fmla="*/ 1441939 w 2342271"/>
                <a:gd name="connsiteY1" fmla="*/ 548640 h 1835833"/>
                <a:gd name="connsiteX2" fmla="*/ 1350499 w 2342271"/>
                <a:gd name="connsiteY2" fmla="*/ 0 h 1835833"/>
                <a:gd name="connsiteX3" fmla="*/ 2342271 w 2342271"/>
                <a:gd name="connsiteY3" fmla="*/ 844062 h 1835833"/>
                <a:gd name="connsiteX4" fmla="*/ 1399736 w 2342271"/>
                <a:gd name="connsiteY4" fmla="*/ 1667022 h 1835833"/>
                <a:gd name="connsiteX5" fmla="*/ 1547446 w 2342271"/>
                <a:gd name="connsiteY5" fmla="*/ 1033976 h 1835833"/>
                <a:gd name="connsiteX6" fmla="*/ 28136 w 2342271"/>
                <a:gd name="connsiteY6" fmla="*/ 1835833 h 1835833"/>
                <a:gd name="connsiteX7" fmla="*/ 499403 w 2342271"/>
                <a:gd name="connsiteY7" fmla="*/ 851096 h 1835833"/>
                <a:gd name="connsiteX8" fmla="*/ 0 w 2342271"/>
                <a:gd name="connsiteY8" fmla="*/ 365760 h 1835833"/>
                <a:gd name="connsiteX0" fmla="*/ 0 w 2342271"/>
                <a:gd name="connsiteY0" fmla="*/ 365760 h 1835833"/>
                <a:gd name="connsiteX1" fmla="*/ 1441939 w 2342271"/>
                <a:gd name="connsiteY1" fmla="*/ 548640 h 1835833"/>
                <a:gd name="connsiteX2" fmla="*/ 1350499 w 2342271"/>
                <a:gd name="connsiteY2" fmla="*/ 0 h 1835833"/>
                <a:gd name="connsiteX3" fmla="*/ 2342271 w 2342271"/>
                <a:gd name="connsiteY3" fmla="*/ 844062 h 1835833"/>
                <a:gd name="connsiteX4" fmla="*/ 1484142 w 2342271"/>
                <a:gd name="connsiteY4" fmla="*/ 1484142 h 1835833"/>
                <a:gd name="connsiteX5" fmla="*/ 1547446 w 2342271"/>
                <a:gd name="connsiteY5" fmla="*/ 1033976 h 1835833"/>
                <a:gd name="connsiteX6" fmla="*/ 28136 w 2342271"/>
                <a:gd name="connsiteY6" fmla="*/ 1835833 h 1835833"/>
                <a:gd name="connsiteX7" fmla="*/ 499403 w 2342271"/>
                <a:gd name="connsiteY7" fmla="*/ 851096 h 1835833"/>
                <a:gd name="connsiteX8" fmla="*/ 0 w 2342271"/>
                <a:gd name="connsiteY8" fmla="*/ 365760 h 1835833"/>
                <a:gd name="connsiteX0" fmla="*/ 0 w 2342271"/>
                <a:gd name="connsiteY0" fmla="*/ 232117 h 1702190"/>
                <a:gd name="connsiteX1" fmla="*/ 1441939 w 2342271"/>
                <a:gd name="connsiteY1" fmla="*/ 414997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547446 w 2342271"/>
                <a:gd name="connsiteY5" fmla="*/ 900333 h 1702190"/>
                <a:gd name="connsiteX6" fmla="*/ 28136 w 2342271"/>
                <a:gd name="connsiteY6" fmla="*/ 1702190 h 1702190"/>
                <a:gd name="connsiteX7" fmla="*/ 499403 w 2342271"/>
                <a:gd name="connsiteY7" fmla="*/ 717453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547446 w 2342271"/>
                <a:gd name="connsiteY5" fmla="*/ 900333 h 1702190"/>
                <a:gd name="connsiteX6" fmla="*/ 28136 w 2342271"/>
                <a:gd name="connsiteY6" fmla="*/ 1702190 h 1702190"/>
                <a:gd name="connsiteX7" fmla="*/ 499403 w 2342271"/>
                <a:gd name="connsiteY7" fmla="*/ 717453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547446 w 2342271"/>
                <a:gd name="connsiteY5" fmla="*/ 900333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2271" h="1702190">
                  <a:moveTo>
                    <a:pt x="0" y="232117"/>
                  </a:moveTo>
                  <a:lnTo>
                    <a:pt x="1603718" y="492369"/>
                  </a:lnTo>
                  <a:lnTo>
                    <a:pt x="1392702" y="0"/>
                  </a:lnTo>
                  <a:lnTo>
                    <a:pt x="2342271" y="710419"/>
                  </a:lnTo>
                  <a:lnTo>
                    <a:pt x="1484142" y="1350499"/>
                  </a:lnTo>
                  <a:lnTo>
                    <a:pt x="1645920" y="872197"/>
                  </a:lnTo>
                  <a:lnTo>
                    <a:pt x="28136" y="1702190"/>
                  </a:lnTo>
                  <a:cubicBezTo>
                    <a:pt x="175847" y="1425526"/>
                    <a:pt x="499403" y="1331742"/>
                    <a:pt x="471268" y="872198"/>
                  </a:cubicBezTo>
                  <a:cubicBezTo>
                    <a:pt x="370450" y="370451"/>
                    <a:pt x="157089" y="445477"/>
                    <a:pt x="0" y="232117"/>
                  </a:cubicBez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solidFill>
                <a:srgbClr val="98480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21043968">
              <a:off x="3499373" y="2058238"/>
              <a:ext cx="1675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Realize the Goals</a:t>
              </a:r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781793" y="3488788"/>
            <a:ext cx="3828292" cy="1046440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 Sequencing Plan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Integrates the business need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Defines the customer experience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Capture the business rules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Provides ‘contract’ with the stakeholder</a:t>
            </a:r>
            <a:endParaRPr lang="en-US" sz="12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Goal Realization – EA Sequencing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4542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EA Sequencing Plan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16" y="1010652"/>
            <a:ext cx="3790950" cy="5153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396" y="1527608"/>
            <a:ext cx="3790950" cy="5069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54000" y="2554514"/>
            <a:ext cx="8621486" cy="4125971"/>
            <a:chOff x="254000" y="2554514"/>
            <a:chExt cx="8621486" cy="4125971"/>
          </a:xfrm>
        </p:grpSpPr>
        <p:sp>
          <p:nvSpPr>
            <p:cNvPr id="5" name="Freeform 4"/>
            <p:cNvSpPr/>
            <p:nvPr/>
          </p:nvSpPr>
          <p:spPr bwMode="auto">
            <a:xfrm>
              <a:off x="254000" y="2554514"/>
              <a:ext cx="8621486" cy="631372"/>
            </a:xfrm>
            <a:custGeom>
              <a:avLst/>
              <a:gdLst>
                <a:gd name="connsiteX0" fmla="*/ 6887029 w 8621486"/>
                <a:gd name="connsiteY0" fmla="*/ 0 h 631372"/>
                <a:gd name="connsiteX1" fmla="*/ 8621486 w 8621486"/>
                <a:gd name="connsiteY1" fmla="*/ 631372 h 631372"/>
                <a:gd name="connsiteX2" fmla="*/ 0 w 8621486"/>
                <a:gd name="connsiteY2" fmla="*/ 631372 h 631372"/>
                <a:gd name="connsiteX3" fmla="*/ 4426857 w 8621486"/>
                <a:gd name="connsiteY3" fmla="*/ 7257 h 631372"/>
                <a:gd name="connsiteX4" fmla="*/ 6887029 w 8621486"/>
                <a:gd name="connsiteY4" fmla="*/ 0 h 63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1486" h="631372">
                  <a:moveTo>
                    <a:pt x="6887029" y="0"/>
                  </a:moveTo>
                  <a:lnTo>
                    <a:pt x="8621486" y="631372"/>
                  </a:lnTo>
                  <a:lnTo>
                    <a:pt x="0" y="631372"/>
                  </a:lnTo>
                  <a:lnTo>
                    <a:pt x="4426857" y="7257"/>
                  </a:lnTo>
                  <a:lnTo>
                    <a:pt x="6887029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tint val="66000"/>
                    <a:satMod val="160000"/>
                    <a:alpha val="44000"/>
                  </a:schemeClr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75771" y="3184930"/>
              <a:ext cx="8599714" cy="34955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25714" y="3526971"/>
              <a:ext cx="37401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Common Capability - Common Goal</a:t>
              </a:r>
              <a:b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Develop scope…</a:t>
              </a:r>
              <a:endParaRPr lang="en-US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21429" y="566057"/>
            <a:ext cx="4470400" cy="3788229"/>
            <a:chOff x="2721429" y="566057"/>
            <a:chExt cx="4470400" cy="3788229"/>
          </a:xfrm>
        </p:grpSpPr>
        <p:sp>
          <p:nvSpPr>
            <p:cNvPr id="9" name="Freeform 8"/>
            <p:cNvSpPr/>
            <p:nvPr/>
          </p:nvSpPr>
          <p:spPr bwMode="auto">
            <a:xfrm>
              <a:off x="6277429" y="566057"/>
              <a:ext cx="914400" cy="3788229"/>
            </a:xfrm>
            <a:custGeom>
              <a:avLst/>
              <a:gdLst>
                <a:gd name="connsiteX0" fmla="*/ 0 w 914400"/>
                <a:gd name="connsiteY0" fmla="*/ 0 h 3788229"/>
                <a:gd name="connsiteX1" fmla="*/ 0 w 914400"/>
                <a:gd name="connsiteY1" fmla="*/ 3788229 h 3788229"/>
                <a:gd name="connsiteX2" fmla="*/ 914400 w 914400"/>
                <a:gd name="connsiteY2" fmla="*/ 2111829 h 3788229"/>
                <a:gd name="connsiteX3" fmla="*/ 914400 w 914400"/>
                <a:gd name="connsiteY3" fmla="*/ 1045029 h 3788229"/>
                <a:gd name="connsiteX4" fmla="*/ 0 w 914400"/>
                <a:gd name="connsiteY4" fmla="*/ 0 h 378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3788229">
                  <a:moveTo>
                    <a:pt x="0" y="0"/>
                  </a:moveTo>
                  <a:lnTo>
                    <a:pt x="0" y="3788229"/>
                  </a:lnTo>
                  <a:lnTo>
                    <a:pt x="914400" y="2111829"/>
                  </a:lnTo>
                  <a:lnTo>
                    <a:pt x="914400" y="104502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tint val="66000"/>
                    <a:satMod val="160000"/>
                    <a:alpha val="44000"/>
                  </a:schemeClr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721429" y="573314"/>
              <a:ext cx="3563257" cy="37799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3926112" y="566057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Understand Process…</a:t>
              </a:r>
              <a:endParaRPr lang="en-US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65570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" t="20797" r="34876" b="51711"/>
          <a:stretch/>
        </p:blipFill>
        <p:spPr bwMode="auto">
          <a:xfrm>
            <a:off x="181429" y="1670093"/>
            <a:ext cx="8662507" cy="4977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5713" y="1670093"/>
            <a:ext cx="3252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Integrate Business Need…</a:t>
            </a:r>
            <a:endParaRPr lang="en-US" sz="16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Define the Customer Experience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5713" y="2244034"/>
            <a:ext cx="738554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 only use the portion of the “as is” architecture necessary to innovate to the future state!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88798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84559" y="2082227"/>
            <a:ext cx="2660868" cy="407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064000" y="231775"/>
            <a:ext cx="4936067" cy="480131"/>
          </a:xfrm>
        </p:spPr>
        <p:txBody>
          <a:bodyPr/>
          <a:lstStyle/>
          <a:p>
            <a:r>
              <a:rPr lang="en-US" dirty="0" smtClean="0"/>
              <a:t>Develop Strategy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52192" y="5812228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 Services…</a:t>
            </a:r>
            <a:endParaRPr lang="en-US" sz="1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1428" y="2887080"/>
            <a:ext cx="280125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Examine IT service deliver to identify repurposing opportunities – train where needed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Establish and enforce enterprise solutions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Understand how business thinks to identify BI report needs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Integrate IT capabilities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72628" y="2779358"/>
            <a:ext cx="293914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Pursue opportunities from enterprise viewpoint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Insist on vetted architecture prior project approval and funding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Understand risk and include in decision-making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Obtain leadership support!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9552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26569"/>
              </p:ext>
            </p:extLst>
          </p:nvPr>
        </p:nvGraphicFramePr>
        <p:xfrm>
          <a:off x="351815" y="1063206"/>
          <a:ext cx="8458201" cy="89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1"/>
                <a:gridCol w="3581400"/>
                <a:gridCol w="3810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Vision</a:t>
                      </a:r>
                      <a:endParaRPr lang="en-US" sz="1600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gradFill>
                      <a:gsLst>
                        <a:gs pos="3000">
                          <a:srgbClr val="558ED5"/>
                        </a:gs>
                        <a:gs pos="100000">
                          <a:srgbClr val="376092"/>
                        </a:gs>
                        <a:gs pos="22000">
                          <a:srgbClr val="558ED5"/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Ø"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Recognized business partner</a:t>
                      </a:r>
                    </a:p>
                    <a:p>
                      <a:pPr marL="171450" indent="-171450">
                        <a:buFont typeface="Wingdings" pitchFamily="2" charset="2"/>
                        <a:buChar char="Ø"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One City IT</a:t>
                      </a:r>
                    </a:p>
                  </a:txBody>
                  <a:tcPr>
                    <a:gradFill>
                      <a:gsLst>
                        <a:gs pos="3000">
                          <a:srgbClr val="558ED5"/>
                        </a:gs>
                        <a:gs pos="100000">
                          <a:srgbClr val="376092"/>
                        </a:gs>
                        <a:gs pos="22000">
                          <a:srgbClr val="558ED5"/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sz="1050" u="none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Imagine Austin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 A20 - Improve government efficiency through technology (software and hardware) investments and by developing and retaining information technology staff</a:t>
                      </a:r>
                    </a:p>
                  </a:txBody>
                  <a:tcPr>
                    <a:gradFill>
                      <a:gsLst>
                        <a:gs pos="3000">
                          <a:srgbClr val="558ED5"/>
                        </a:gs>
                        <a:gs pos="100000">
                          <a:srgbClr val="376092"/>
                        </a:gs>
                        <a:gs pos="22000">
                          <a:srgbClr val="558ED5"/>
                        </a:gs>
                      </a:gsLst>
                      <a:lin ang="16200000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192366"/>
              </p:ext>
            </p:extLst>
          </p:nvPr>
        </p:nvGraphicFramePr>
        <p:xfrm>
          <a:off x="351816" y="1937162"/>
          <a:ext cx="84582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3581400"/>
                <a:gridCol w="3810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Principles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gradFill>
                      <a:gsLst>
                        <a:gs pos="0">
                          <a:srgbClr val="558ED5"/>
                        </a:gs>
                        <a:gs pos="100000">
                          <a:srgbClr val="984807"/>
                        </a:gs>
                        <a:gs pos="100000">
                          <a:schemeClr val="accent6">
                            <a:lumMod val="5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Demonstrate value as business partner</a:t>
                      </a:r>
                    </a:p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Employ Enterprise Architecture in governance</a:t>
                      </a:r>
                    </a:p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Integrate strategic plans</a:t>
                      </a:r>
                    </a:p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Maximize use of common information system</a:t>
                      </a:r>
                    </a:p>
                  </a:txBody>
                  <a:tcPr>
                    <a:gradFill>
                      <a:gsLst>
                        <a:gs pos="0">
                          <a:srgbClr val="558ED5"/>
                        </a:gs>
                        <a:gs pos="100000">
                          <a:srgbClr val="984807"/>
                        </a:gs>
                        <a:gs pos="100000">
                          <a:schemeClr val="accent6">
                            <a:lumMod val="5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Identify enterprise shared service opportunities</a:t>
                      </a:r>
                    </a:p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Share common IT staff</a:t>
                      </a:r>
                    </a:p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Identify reusable technology assets</a:t>
                      </a:r>
                    </a:p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Provide business continuity</a:t>
                      </a:r>
                    </a:p>
                  </a:txBody>
                  <a:tcPr>
                    <a:gradFill>
                      <a:gsLst>
                        <a:gs pos="0">
                          <a:srgbClr val="558ED5"/>
                        </a:gs>
                        <a:gs pos="100000">
                          <a:srgbClr val="984807"/>
                        </a:gs>
                        <a:gs pos="100000">
                          <a:schemeClr val="accent6">
                            <a:lumMod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258860"/>
              </p:ext>
            </p:extLst>
          </p:nvPr>
        </p:nvGraphicFramePr>
        <p:xfrm>
          <a:off x="351816" y="2627811"/>
          <a:ext cx="8458200" cy="3903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647"/>
                <a:gridCol w="3375753"/>
                <a:gridCol w="2209800"/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Common Capability</a:t>
                      </a:r>
                      <a:endParaRPr lang="en-US" sz="1200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gradFill>
                      <a:gsLst>
                        <a:gs pos="0">
                          <a:srgbClr val="984807"/>
                        </a:gs>
                        <a:gs pos="100000">
                          <a:srgbClr val="984807"/>
                        </a:gs>
                        <a:gs pos="100000">
                          <a:schemeClr val="accent6">
                            <a:lumMod val="5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IT Imperatives</a:t>
                      </a:r>
                      <a:endParaRPr lang="en-US" sz="1200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gradFill>
                      <a:gsLst>
                        <a:gs pos="0">
                          <a:srgbClr val="984807"/>
                        </a:gs>
                        <a:gs pos="100000">
                          <a:srgbClr val="984807"/>
                        </a:gs>
                        <a:gs pos="100000">
                          <a:schemeClr val="accent6">
                            <a:lumMod val="5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Future State</a:t>
                      </a:r>
                      <a:endParaRPr lang="en-US" sz="1200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gradFill>
                      <a:gsLst>
                        <a:gs pos="0">
                          <a:srgbClr val="984807"/>
                        </a:gs>
                        <a:gs pos="100000">
                          <a:srgbClr val="984807"/>
                        </a:gs>
                        <a:gs pos="100000">
                          <a:schemeClr val="accent6">
                            <a:lumMod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endParaRPr lang="en-US" sz="1050" b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r>
                        <a:rPr lang="en-US" sz="105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Develop Mobile Workforce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endParaRPr lang="en-US" sz="1050" b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r>
                        <a:rPr lang="en-US" sz="105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Manage Assets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endParaRPr lang="en-US" sz="1050" b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r>
                        <a:rPr lang="en-US" sz="105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Provide Business Intelligence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endParaRPr lang="en-US" sz="1050" b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q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Provide Geographic Information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q"/>
                        <a:tabLst/>
                        <a:defRPr/>
                      </a:pPr>
                      <a:endParaRPr lang="en-US" sz="1050" b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r>
                        <a:rPr lang="en-US" sz="105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Manage Case Files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endParaRPr lang="en-US" sz="1050" b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r>
                        <a:rPr lang="en-US" sz="105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Manage Official</a:t>
                      </a:r>
                      <a:r>
                        <a:rPr lang="en-US" sz="1050" b="1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Documents</a:t>
                      </a:r>
                      <a:endParaRPr lang="en-US" sz="1050" b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Build an end-to-end service model using Enterprise Architecture</a:t>
                      </a:r>
                      <a:r>
                        <a:rPr lang="en-US" sz="1050" b="1" baseline="0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processes </a:t>
                      </a: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to align IT services to business needs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Align</a:t>
                      </a:r>
                      <a:r>
                        <a:rPr lang="en-US" sz="1050" b="1" baseline="0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IT services with required competencies – repurpose staff to increase business solutions – train to fill gaps</a:t>
                      </a:r>
                      <a:endParaRPr lang="en-US" sz="1050" b="1" dirty="0" smtClean="0">
                        <a:solidFill>
                          <a:schemeClr val="bg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Increase technical staff for high-value enterprise tools such as Maximo and Amanda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Move toward mobile solutions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Share services, not just data, with partnering agencies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Integrate GIS with mobile</a:t>
                      </a:r>
                      <a:r>
                        <a:rPr lang="en-US" sz="1050" b="1" baseline="0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and enterprise applications</a:t>
                      </a:r>
                      <a:endParaRPr lang="en-US" sz="1050" b="1" dirty="0" smtClean="0">
                        <a:solidFill>
                          <a:schemeClr val="bg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Mature service-oriented architecture using enterprise service bus (ESB)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Exploit extract, translate and load (ETL) tooling for data warehousing and business intelligence – remove impediments to information</a:t>
                      </a: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Empowered leadership and citizens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Service-oriented provider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Capable and competent staff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Established systems of record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Cross-department integration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Policies, standards and practices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Conduct business online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Work anywhere online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Open access to information</a:t>
                      </a: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EA Derived IT Strategy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2283" y="2952700"/>
            <a:ext cx="2293132" cy="3509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961601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445" y="2423652"/>
            <a:ext cx="8332787" cy="3154710"/>
          </a:xfrm>
        </p:spPr>
        <p:txBody>
          <a:bodyPr/>
          <a:lstStyle/>
          <a:p>
            <a:r>
              <a:rPr lang="en-US" dirty="0" smtClean="0"/>
              <a:t>Analyze and redefine IT service delivery</a:t>
            </a:r>
          </a:p>
          <a:p>
            <a:r>
              <a:rPr lang="en-US" dirty="0" smtClean="0"/>
              <a:t>Establish IT service managers responsible for Common IT Capabilities delivery</a:t>
            </a:r>
          </a:p>
          <a:p>
            <a:pPr lvl="1"/>
            <a:r>
              <a:rPr lang="en-US" dirty="0" smtClean="0"/>
              <a:t>Clearly define IT service manager role and responsibilities aligned with Enterprise Architecture</a:t>
            </a:r>
          </a:p>
          <a:p>
            <a:pPr lvl="1"/>
            <a:r>
              <a:rPr lang="en-US" dirty="0" smtClean="0"/>
              <a:t>Emphasize EA Sequencing Plan as business need</a:t>
            </a:r>
          </a:p>
          <a:p>
            <a:r>
              <a:rPr lang="en-US" dirty="0" smtClean="0"/>
              <a:t>Increase EA Sequencing Plan delivery</a:t>
            </a:r>
          </a:p>
          <a:p>
            <a:r>
              <a:rPr lang="en-US" dirty="0" smtClean="0"/>
              <a:t>Include EA in governance decision-making</a:t>
            </a:r>
          </a:p>
        </p:txBody>
      </p:sp>
    </p:spTree>
    <p:extLst>
      <p:ext uri="{BB962C8B-B14F-4D97-AF65-F5344CB8AC3E}">
        <p14:creationId xmlns:p14="http://schemas.microsoft.com/office/powerpoint/2010/main" val="391085521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0" y="231775"/>
            <a:ext cx="4936067" cy="480131"/>
          </a:xfrm>
        </p:spPr>
        <p:txBody>
          <a:bodyPr/>
          <a:lstStyle/>
          <a:p>
            <a:r>
              <a:rPr lang="en-US" dirty="0" smtClean="0"/>
              <a:t>EA Purpose and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188" y="1809812"/>
            <a:ext cx="8332787" cy="3471720"/>
          </a:xfrm>
        </p:spPr>
        <p:txBody>
          <a:bodyPr/>
          <a:lstStyle/>
          <a:p>
            <a:r>
              <a:rPr lang="en-US" dirty="0" smtClean="0"/>
              <a:t>Identify important business needs using a data-driven, decision-making framework</a:t>
            </a:r>
          </a:p>
          <a:p>
            <a:r>
              <a:rPr lang="en-US" dirty="0" smtClean="0"/>
              <a:t>Align information technology services to produce maximum business value</a:t>
            </a:r>
          </a:p>
          <a:p>
            <a:r>
              <a:rPr lang="en-US" dirty="0" smtClean="0"/>
              <a:t>Deliver “horizontally” integrated enterprise solutions while recognizing </a:t>
            </a:r>
            <a:r>
              <a:rPr lang="en-US"/>
              <a:t>innovative </a:t>
            </a:r>
            <a:r>
              <a:rPr lang="en-US" smtClean="0"/>
              <a:t>strategies</a:t>
            </a:r>
            <a:endParaRPr lang="en-US" dirty="0" smtClean="0"/>
          </a:p>
          <a:p>
            <a:r>
              <a:rPr lang="en-US" dirty="0" smtClean="0"/>
              <a:t>Identify risk early to mitigate decisions and solutions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27021" y="5319046"/>
            <a:ext cx="6028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We’ve evolved to a culture where there’s plenty of time and money to do it over, but never enough time and money to do it right… </a:t>
            </a:r>
            <a:r>
              <a:rPr lang="en-US" sz="1600" i="1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Rob Byrd</a:t>
            </a:r>
            <a:endParaRPr lang="en-US" sz="1600" i="1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66191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76574" y="422275"/>
            <a:ext cx="5101167" cy="424732"/>
          </a:xfrm>
        </p:spPr>
        <p:txBody>
          <a:bodyPr/>
          <a:lstStyle/>
          <a:p>
            <a:r>
              <a:rPr lang="en-US" sz="2400" dirty="0" smtClean="0"/>
              <a:t>EA = Business Requirements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103296" y="5651255"/>
            <a:ext cx="4443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momentum = mass x velocity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1672" y="5349551"/>
            <a:ext cx="22813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critical</a:t>
            </a:r>
            <a:br>
              <a:rPr 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understanding</a:t>
            </a:r>
            <a:endParaRPr 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89810" y="5648702"/>
            <a:ext cx="2959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in a given direction</a:t>
            </a:r>
            <a:endParaRPr 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35131" y="1109542"/>
            <a:ext cx="4297971" cy="3963115"/>
            <a:chOff x="335131" y="1109542"/>
            <a:chExt cx="4297971" cy="396311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672" y="1468397"/>
              <a:ext cx="4044315" cy="36042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35131" y="1109542"/>
              <a:ext cx="42979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No Blueprint = Disjointed Understanding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53830" y="1109541"/>
            <a:ext cx="3735229" cy="3989310"/>
            <a:chOff x="4853830" y="1109541"/>
            <a:chExt cx="3735229" cy="398931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3830" y="1468397"/>
              <a:ext cx="3735229" cy="36304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909089" y="1109541"/>
              <a:ext cx="36247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Blueprint = Mutual Understanding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113795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0" y="231775"/>
            <a:ext cx="4936067" cy="480131"/>
          </a:xfrm>
        </p:spPr>
        <p:txBody>
          <a:bodyPr/>
          <a:lstStyle/>
          <a:p>
            <a:r>
              <a:rPr lang="en-US" dirty="0" smtClean="0"/>
              <a:t>Importance of Design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6262" y="2229735"/>
            <a:ext cx="4036682" cy="3333898"/>
            <a:chOff x="326262" y="2229735"/>
            <a:chExt cx="4036682" cy="333389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81" y="2620408"/>
              <a:ext cx="3929063" cy="29432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26262" y="2229735"/>
              <a:ext cx="40366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What the business user wanted…</a:t>
              </a:r>
              <a:endPara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57188" y="2229735"/>
            <a:ext cx="3925824" cy="3333898"/>
            <a:chOff x="4657188" y="2229735"/>
            <a:chExt cx="3925824" cy="333389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188" y="2619265"/>
              <a:ext cx="3925824" cy="29443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4843369" y="2229735"/>
              <a:ext cx="35573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What the business user got…</a:t>
              </a:r>
              <a:endPara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073577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0" y="231775"/>
            <a:ext cx="4936067" cy="757130"/>
          </a:xfrm>
        </p:spPr>
        <p:txBody>
          <a:bodyPr/>
          <a:lstStyle/>
          <a:p>
            <a:r>
              <a:rPr lang="en-US" sz="2400" dirty="0" smtClean="0"/>
              <a:t>Capability Understanding Drives Successful Solutions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188" y="2186978"/>
            <a:ext cx="8332787" cy="2474524"/>
          </a:xfrm>
        </p:spPr>
        <p:txBody>
          <a:bodyPr/>
          <a:lstStyle/>
          <a:p>
            <a:r>
              <a:rPr lang="en-US" dirty="0"/>
              <a:t>Capability: </a:t>
            </a:r>
            <a:r>
              <a:rPr lang="en-US" i="1" dirty="0"/>
              <a:t>People, processes and technology delivering value for a specific purpose. The quality of being capable; to have the capacity or ability to do something, </a:t>
            </a:r>
            <a:r>
              <a:rPr lang="en-US" i="1" u="sng" dirty="0">
                <a:solidFill>
                  <a:srgbClr val="0000FF"/>
                </a:solidFill>
              </a:rPr>
              <a:t>achieve specific outcomes, effects or declared goals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i="1" dirty="0"/>
              <a:t>and </a:t>
            </a:r>
            <a:r>
              <a:rPr lang="en-US" i="1" dirty="0" smtClean="0"/>
              <a:t>objectives</a:t>
            </a:r>
          </a:p>
          <a:p>
            <a:r>
              <a:rPr lang="en-US" dirty="0" smtClean="0"/>
              <a:t>Understand enterprise-wide capabilities…</a:t>
            </a:r>
          </a:p>
        </p:txBody>
      </p:sp>
    </p:spTree>
    <p:extLst>
      <p:ext uri="{BB962C8B-B14F-4D97-AF65-F5344CB8AC3E}">
        <p14:creationId xmlns:p14="http://schemas.microsoft.com/office/powerpoint/2010/main" val="226306155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1135632" y="1980136"/>
            <a:ext cx="6245929" cy="1731432"/>
            <a:chOff x="1135632" y="2270700"/>
            <a:chExt cx="6245929" cy="1731432"/>
          </a:xfrm>
        </p:grpSpPr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1458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3618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632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1" name="Straight Connector 50"/>
            <p:cNvCxnSpPr>
              <a:stCxn id="54" idx="0"/>
            </p:cNvCxnSpPr>
            <p:nvPr/>
          </p:nvCxnSpPr>
          <p:spPr bwMode="auto">
            <a:xfrm flipV="1">
              <a:off x="1710062" y="2837638"/>
              <a:ext cx="613887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Connector 51"/>
            <p:cNvCxnSpPr>
              <a:endCxn id="69" idx="0"/>
            </p:cNvCxnSpPr>
            <p:nvPr/>
          </p:nvCxnSpPr>
          <p:spPr bwMode="auto">
            <a:xfrm>
              <a:off x="2128897" y="2315119"/>
              <a:ext cx="177759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Connector 52"/>
            <p:cNvCxnSpPr>
              <a:endCxn id="49" idx="0"/>
            </p:cNvCxnSpPr>
            <p:nvPr/>
          </p:nvCxnSpPr>
          <p:spPr bwMode="auto">
            <a:xfrm flipH="1">
              <a:off x="1818670" y="2315119"/>
              <a:ext cx="250738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5010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233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1679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8348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2794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902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017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7243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0571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3472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486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7501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9516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1531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6125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604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9589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9456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3546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5560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7574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5" name="Straight Connector 74"/>
            <p:cNvCxnSpPr>
              <a:endCxn id="71" idx="0"/>
            </p:cNvCxnSpPr>
            <p:nvPr/>
          </p:nvCxnSpPr>
          <p:spPr bwMode="auto">
            <a:xfrm>
              <a:off x="2369571" y="2837637"/>
              <a:ext cx="364937" cy="83065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Straight Connector 75"/>
            <p:cNvCxnSpPr>
              <a:endCxn id="74" idx="0"/>
            </p:cNvCxnSpPr>
            <p:nvPr/>
          </p:nvCxnSpPr>
          <p:spPr bwMode="auto">
            <a:xfrm flipH="1">
              <a:off x="3282626" y="2315120"/>
              <a:ext cx="364681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Straight Connector 76"/>
            <p:cNvCxnSpPr>
              <a:endCxn id="73" idx="0"/>
            </p:cNvCxnSpPr>
            <p:nvPr/>
          </p:nvCxnSpPr>
          <p:spPr bwMode="auto">
            <a:xfrm>
              <a:off x="3647915" y="2315120"/>
              <a:ext cx="122697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Connector 77"/>
            <p:cNvCxnSpPr>
              <a:endCxn id="50" idx="0"/>
            </p:cNvCxnSpPr>
            <p:nvPr/>
          </p:nvCxnSpPr>
          <p:spPr bwMode="auto">
            <a:xfrm flipH="1">
              <a:off x="1330684" y="2315119"/>
              <a:ext cx="671955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Straight Connector 78"/>
            <p:cNvCxnSpPr>
              <a:endCxn id="55" idx="0"/>
            </p:cNvCxnSpPr>
            <p:nvPr/>
          </p:nvCxnSpPr>
          <p:spPr bwMode="auto">
            <a:xfrm flipH="1">
              <a:off x="2222285" y="2837637"/>
              <a:ext cx="101665" cy="83065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Straight Connector 79"/>
            <p:cNvCxnSpPr>
              <a:stCxn id="70" idx="0"/>
            </p:cNvCxnSpPr>
            <p:nvPr/>
          </p:nvCxnSpPr>
          <p:spPr bwMode="auto">
            <a:xfrm flipV="1">
              <a:off x="2794641" y="2315120"/>
              <a:ext cx="809564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Straight Connector 80"/>
            <p:cNvCxnSpPr>
              <a:endCxn id="59" idx="0"/>
            </p:cNvCxnSpPr>
            <p:nvPr/>
          </p:nvCxnSpPr>
          <p:spPr bwMode="auto">
            <a:xfrm>
              <a:off x="3701310" y="2837638"/>
              <a:ext cx="57644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Straight Connector 81"/>
            <p:cNvCxnSpPr/>
            <p:nvPr/>
          </p:nvCxnSpPr>
          <p:spPr bwMode="auto">
            <a:xfrm flipH="1" flipV="1">
              <a:off x="6646937" y="2837637"/>
              <a:ext cx="35452" cy="36688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Straight Connector 82"/>
            <p:cNvCxnSpPr>
              <a:endCxn id="67" idx="0"/>
            </p:cNvCxnSpPr>
            <p:nvPr/>
          </p:nvCxnSpPr>
          <p:spPr bwMode="auto">
            <a:xfrm flipH="1">
              <a:off x="4746583" y="2315119"/>
              <a:ext cx="237515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Straight Connector 83"/>
            <p:cNvCxnSpPr>
              <a:endCxn id="64" idx="0"/>
            </p:cNvCxnSpPr>
            <p:nvPr/>
          </p:nvCxnSpPr>
          <p:spPr bwMode="auto">
            <a:xfrm flipH="1">
              <a:off x="6210538" y="2315120"/>
              <a:ext cx="347654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Straight Connector 84"/>
            <p:cNvCxnSpPr>
              <a:endCxn id="65" idx="0"/>
            </p:cNvCxnSpPr>
            <p:nvPr/>
          </p:nvCxnSpPr>
          <p:spPr bwMode="auto">
            <a:xfrm flipH="1">
              <a:off x="5722553" y="2310527"/>
              <a:ext cx="800187" cy="89650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Straight Connector 85"/>
            <p:cNvCxnSpPr>
              <a:endCxn id="58" idx="0"/>
            </p:cNvCxnSpPr>
            <p:nvPr/>
          </p:nvCxnSpPr>
          <p:spPr bwMode="auto">
            <a:xfrm>
              <a:off x="5234568" y="2837639"/>
              <a:ext cx="573278" cy="8306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Straight Connector 86"/>
            <p:cNvCxnSpPr>
              <a:endCxn id="61" idx="0"/>
            </p:cNvCxnSpPr>
            <p:nvPr/>
          </p:nvCxnSpPr>
          <p:spPr bwMode="auto">
            <a:xfrm>
              <a:off x="6619018" y="2837639"/>
              <a:ext cx="213277" cy="8306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Straight Connector 87"/>
            <p:cNvCxnSpPr>
              <a:endCxn id="48" idx="0"/>
            </p:cNvCxnSpPr>
            <p:nvPr/>
          </p:nvCxnSpPr>
          <p:spPr bwMode="auto">
            <a:xfrm>
              <a:off x="6503472" y="2315120"/>
              <a:ext cx="683038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Straight Connector 88"/>
            <p:cNvCxnSpPr>
              <a:endCxn id="60" idx="0"/>
            </p:cNvCxnSpPr>
            <p:nvPr/>
          </p:nvCxnSpPr>
          <p:spPr bwMode="auto">
            <a:xfrm flipH="1">
              <a:off x="6320069" y="2837639"/>
              <a:ext cx="298950" cy="8306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Straight Connector 89"/>
            <p:cNvCxnSpPr>
              <a:stCxn id="72" idx="0"/>
            </p:cNvCxnSpPr>
            <p:nvPr/>
          </p:nvCxnSpPr>
          <p:spPr bwMode="auto">
            <a:xfrm flipV="1">
              <a:off x="4258598" y="2310527"/>
              <a:ext cx="725500" cy="89650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Straight Connector 90"/>
            <p:cNvCxnSpPr>
              <a:stCxn id="56" idx="0"/>
            </p:cNvCxnSpPr>
            <p:nvPr/>
          </p:nvCxnSpPr>
          <p:spPr bwMode="auto">
            <a:xfrm flipV="1">
              <a:off x="3246731" y="2837638"/>
              <a:ext cx="400577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Straight Connector 91"/>
            <p:cNvCxnSpPr>
              <a:stCxn id="68" idx="0"/>
            </p:cNvCxnSpPr>
            <p:nvPr/>
          </p:nvCxnSpPr>
          <p:spPr bwMode="auto">
            <a:xfrm flipH="1" flipV="1">
              <a:off x="3772140" y="2837638"/>
              <a:ext cx="499037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Straight Connector 92"/>
            <p:cNvCxnSpPr>
              <a:stCxn id="66" idx="0"/>
            </p:cNvCxnSpPr>
            <p:nvPr/>
          </p:nvCxnSpPr>
          <p:spPr bwMode="auto">
            <a:xfrm flipH="1" flipV="1">
              <a:off x="5202274" y="2837639"/>
              <a:ext cx="32294" cy="36939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Straight Connector 93"/>
            <p:cNvCxnSpPr>
              <a:stCxn id="62" idx="0"/>
            </p:cNvCxnSpPr>
            <p:nvPr/>
          </p:nvCxnSpPr>
          <p:spPr bwMode="auto">
            <a:xfrm flipH="1" flipV="1">
              <a:off x="5202274" y="2837640"/>
              <a:ext cx="93349" cy="83065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Straight Connector 94"/>
            <p:cNvCxnSpPr>
              <a:stCxn id="57" idx="0"/>
            </p:cNvCxnSpPr>
            <p:nvPr/>
          </p:nvCxnSpPr>
          <p:spPr bwMode="auto">
            <a:xfrm flipV="1">
              <a:off x="4783400" y="2270700"/>
              <a:ext cx="200698" cy="13975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Managing Complexity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155488" y="5276222"/>
            <a:ext cx="7144304" cy="854773"/>
            <a:chOff x="1155488" y="5566786"/>
            <a:chExt cx="7144304" cy="854773"/>
          </a:xfrm>
        </p:grpSpPr>
        <p:sp>
          <p:nvSpPr>
            <p:cNvPr id="3" name="TextBox 2"/>
            <p:cNvSpPr txBox="1"/>
            <p:nvPr/>
          </p:nvSpPr>
          <p:spPr>
            <a:xfrm>
              <a:off x="1155488" y="6059922"/>
              <a:ext cx="1499129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Optimize Operations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114786" y="6059922"/>
              <a:ext cx="2032929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Respond to Customer Needs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89919" y="6059922"/>
              <a:ext cx="2109873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Define Mobile User Processes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281361" y="5566786"/>
              <a:ext cx="1529586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Sustain Environment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48650" y="5566786"/>
              <a:ext cx="2656496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Integrate Case and Asset Management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06155" y="6059922"/>
              <a:ext cx="1332416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Increase Revenue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64916" y="5566786"/>
              <a:ext cx="1939955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Conserve Water Resources</a:t>
              </a:r>
              <a:endParaRPr lang="en-US" sz="1050" b="1" dirty="0">
                <a:latin typeface="+mn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66732" y="1413193"/>
            <a:ext cx="5963970" cy="1314699"/>
            <a:chOff x="1366732" y="1703757"/>
            <a:chExt cx="5963970" cy="1314699"/>
          </a:xfrm>
        </p:grpSpPr>
        <p:cxnSp>
          <p:nvCxnSpPr>
            <p:cNvPr id="11" name="Straight Connector 10"/>
            <p:cNvCxnSpPr/>
            <p:nvPr/>
          </p:nvCxnSpPr>
          <p:spPr bwMode="auto">
            <a:xfrm flipV="1">
              <a:off x="2369571" y="1703758"/>
              <a:ext cx="2019588" cy="113387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2225310" y="1703757"/>
              <a:ext cx="2097201" cy="60677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3604205" y="1703758"/>
              <a:ext cx="784954" cy="61136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 flipH="1" flipV="1">
              <a:off x="4389159" y="1703759"/>
              <a:ext cx="687849" cy="61136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Straight Connector 14"/>
            <p:cNvCxnSpPr/>
            <p:nvPr/>
          </p:nvCxnSpPr>
          <p:spPr bwMode="auto">
            <a:xfrm flipH="1" flipV="1">
              <a:off x="4445942" y="1703758"/>
              <a:ext cx="2043297" cy="61136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4445942" y="1703759"/>
              <a:ext cx="788626" cy="113387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4389159" y="1703757"/>
              <a:ext cx="2248084" cy="113388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/>
            <p:cNvCxnSpPr/>
            <p:nvPr/>
          </p:nvCxnSpPr>
          <p:spPr bwMode="auto">
            <a:xfrm flipH="1">
              <a:off x="3721224" y="1703759"/>
              <a:ext cx="667935" cy="113387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Box 18"/>
            <p:cNvSpPr txBox="1"/>
            <p:nvPr/>
          </p:nvSpPr>
          <p:spPr>
            <a:xfrm>
              <a:off x="1914960" y="2656819"/>
              <a:ext cx="909223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Safe Public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66732" y="2129710"/>
              <a:ext cx="1600118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Manage Infrastructure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28998" y="2129709"/>
              <a:ext cx="963726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/>
                <a:t>&lt;&lt;capability&gt;&gt;</a:t>
              </a:r>
            </a:p>
            <a:p>
              <a:r>
                <a:rPr lang="en-US" sz="1050" b="1" dirty="0">
                  <a:latin typeface="Arial" charset="0"/>
                  <a:ea typeface="+mn-ea"/>
                  <a:cs typeface="Arial" charset="0"/>
                </a:rPr>
                <a:t>Clean Water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50564" y="2129710"/>
              <a:ext cx="1467069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Equal Opportunities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37289" y="2656819"/>
              <a:ext cx="1194558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Reliable Energy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96506" y="2656819"/>
              <a:ext cx="1449436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Healthy Community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31847" y="2134301"/>
              <a:ext cx="1314784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Healthy Economy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943784" y="2656819"/>
              <a:ext cx="1386918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Mobile Community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334263" y="2776192"/>
            <a:ext cx="2030797" cy="2478928"/>
            <a:chOff x="3334263" y="3066756"/>
            <a:chExt cx="2030797" cy="2478928"/>
          </a:xfrm>
        </p:grpSpPr>
        <p:sp>
          <p:nvSpPr>
            <p:cNvPr id="27" name="Down Arrow 26"/>
            <p:cNvSpPr/>
            <p:nvPr/>
          </p:nvSpPr>
          <p:spPr bwMode="auto">
            <a:xfrm>
              <a:off x="3334263" y="3066756"/>
              <a:ext cx="2030797" cy="2478928"/>
            </a:xfrm>
            <a:prstGeom prst="downArrow">
              <a:avLst/>
            </a:prstGeom>
            <a:gradFill>
              <a:gsLst>
                <a:gs pos="0">
                  <a:srgbClr val="FF9900"/>
                </a:gs>
                <a:gs pos="50000">
                  <a:srgbClr val="FF9900"/>
                </a:gs>
                <a:gs pos="100000">
                  <a:srgbClr val="F8F8F8"/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3380486" y="4041984"/>
              <a:ext cx="19383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effectLst>
                    <a:glow rad="101600">
                      <a:srgbClr val="FFCC66">
                        <a:alpha val="60000"/>
                      </a:srgbClr>
                    </a:glo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Establish Goals</a:t>
              </a:r>
              <a:endParaRPr lang="en-US" sz="1600" dirty="0">
                <a:effectLst>
                  <a:glow rad="101600">
                    <a:srgbClr val="FFCC66">
                      <a:alpha val="60000"/>
                    </a:srgbClr>
                  </a:glo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694097" y="1232375"/>
            <a:ext cx="1390125" cy="361637"/>
          </a:xfrm>
          <a:prstGeom prst="rect">
            <a:avLst/>
          </a:prstGeom>
          <a:solidFill>
            <a:srgbClr val="FFFF66"/>
          </a:solidFill>
          <a:ln>
            <a:solidFill>
              <a:schemeClr val="accent6">
                <a:lumMod val="7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7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&lt;&lt;vision&gt;&gt;</a:t>
            </a:r>
          </a:p>
          <a:p>
            <a:r>
              <a:rPr lang="en-US" sz="1050" b="1" dirty="0">
                <a:latin typeface="+mn-lt"/>
              </a:rPr>
              <a:t>Best </a:t>
            </a:r>
            <a:r>
              <a:rPr lang="en-US" sz="1050" b="1" dirty="0" smtClean="0">
                <a:latin typeface="+mn-lt"/>
              </a:rPr>
              <a:t>Managed City</a:t>
            </a:r>
            <a:endParaRPr lang="en-US" sz="105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563572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Managing Complexity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935501" y="1291592"/>
            <a:ext cx="6808763" cy="4937760"/>
            <a:chOff x="935501" y="1291592"/>
            <a:chExt cx="6808763" cy="4937760"/>
          </a:xfrm>
        </p:grpSpPr>
        <p:sp>
          <p:nvSpPr>
            <p:cNvPr id="4" name="Rectangle 3"/>
            <p:cNvSpPr/>
            <p:nvPr/>
          </p:nvSpPr>
          <p:spPr bwMode="auto">
            <a:xfrm>
              <a:off x="935501" y="1291592"/>
              <a:ext cx="6808763" cy="4937760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76"/>
            <a:stretch/>
          </p:blipFill>
          <p:spPr bwMode="auto">
            <a:xfrm>
              <a:off x="3537242" y="3214651"/>
              <a:ext cx="3049447" cy="27769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1461" y="2073443"/>
              <a:ext cx="2199957" cy="29915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812" y="3145337"/>
              <a:ext cx="1209675" cy="847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2"/>
            <a:stretch/>
          </p:blipFill>
          <p:spPr bwMode="auto">
            <a:xfrm>
              <a:off x="2988609" y="1421718"/>
              <a:ext cx="2616751" cy="25505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Equal 8"/>
            <p:cNvSpPr/>
            <p:nvPr/>
          </p:nvSpPr>
          <p:spPr bwMode="auto">
            <a:xfrm>
              <a:off x="2117188" y="3145337"/>
              <a:ext cx="717452" cy="750585"/>
            </a:xfrm>
            <a:prstGeom prst="mathEqual">
              <a:avLst>
                <a:gd name="adj1" fmla="val 14149"/>
                <a:gd name="adj2" fmla="val 11760"/>
              </a:avLst>
            </a:prstGeom>
            <a:solidFill>
              <a:srgbClr val="92D050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040347" y="1764507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Process</a:t>
            </a:r>
            <a:endParaRPr lang="en-US" sz="18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1927" y="4976287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Business developed!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48959" y="3140191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Integration</a:t>
            </a:r>
            <a:endParaRPr lang="en-US" sz="18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77693" y="430961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Information</a:t>
            </a:r>
            <a:endParaRPr lang="en-US" sz="18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52175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/>
          <p:cNvGrpSpPr/>
          <p:nvPr/>
        </p:nvGrpSpPr>
        <p:grpSpPr>
          <a:xfrm>
            <a:off x="526454" y="3264072"/>
            <a:ext cx="7541038" cy="2960779"/>
            <a:chOff x="526454" y="3486268"/>
            <a:chExt cx="7541038" cy="2960779"/>
          </a:xfrm>
        </p:grpSpPr>
        <p:pic>
          <p:nvPicPr>
            <p:cNvPr id="98" name="Picture 97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999536" y="5030468"/>
              <a:ext cx="1387432" cy="60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9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149592" y="4029614"/>
              <a:ext cx="1193982" cy="108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0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562544" y="4225956"/>
              <a:ext cx="943239" cy="925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72580" y="4029614"/>
              <a:ext cx="1193982" cy="108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6454" y="4831612"/>
              <a:ext cx="1310445" cy="735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50199" y="4471326"/>
              <a:ext cx="1387432" cy="60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4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794641" y="4057315"/>
              <a:ext cx="1020964" cy="995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5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96195" y="3588012"/>
              <a:ext cx="1812481" cy="17666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6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57822" y="3486268"/>
              <a:ext cx="2174023" cy="949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7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126807" y="4835794"/>
              <a:ext cx="1020964" cy="995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8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914960" y="5030469"/>
              <a:ext cx="1387432" cy="60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9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827491" y="5030469"/>
              <a:ext cx="1387432" cy="60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0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884074" y="5521943"/>
              <a:ext cx="943239" cy="925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84685" y="5263105"/>
              <a:ext cx="1193982" cy="108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76386" y="5262308"/>
              <a:ext cx="1020964" cy="995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3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421785" y="5616846"/>
              <a:ext cx="1310445" cy="735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29664" y="5841262"/>
              <a:ext cx="1387432" cy="60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06217" y="3588012"/>
              <a:ext cx="1861275" cy="1694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876624" y="4077561"/>
              <a:ext cx="1310445" cy="735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046528" y="4990401"/>
              <a:ext cx="1020964" cy="995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81676" y="5314614"/>
              <a:ext cx="1310445" cy="735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364210" y="5196099"/>
              <a:ext cx="1193982" cy="108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559725" y="5106260"/>
              <a:ext cx="1020964" cy="995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1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241086" y="5522018"/>
              <a:ext cx="1310445" cy="735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59096" y="4545275"/>
              <a:ext cx="1387432" cy="60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3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10106" y="4128941"/>
              <a:ext cx="1448114" cy="142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" name="Group 46"/>
          <p:cNvGrpSpPr/>
          <p:nvPr/>
        </p:nvGrpSpPr>
        <p:grpSpPr>
          <a:xfrm>
            <a:off x="1135632" y="2048504"/>
            <a:ext cx="6245929" cy="1731432"/>
            <a:chOff x="1135632" y="2270700"/>
            <a:chExt cx="6245929" cy="1731432"/>
          </a:xfrm>
        </p:grpSpPr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1458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3618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632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1" name="Straight Connector 50"/>
            <p:cNvCxnSpPr>
              <a:stCxn id="54" idx="0"/>
            </p:cNvCxnSpPr>
            <p:nvPr/>
          </p:nvCxnSpPr>
          <p:spPr bwMode="auto">
            <a:xfrm flipV="1">
              <a:off x="1710062" y="2837638"/>
              <a:ext cx="613887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Connector 51"/>
            <p:cNvCxnSpPr>
              <a:endCxn id="69" idx="0"/>
            </p:cNvCxnSpPr>
            <p:nvPr/>
          </p:nvCxnSpPr>
          <p:spPr bwMode="auto">
            <a:xfrm>
              <a:off x="2128897" y="2315119"/>
              <a:ext cx="177759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Connector 52"/>
            <p:cNvCxnSpPr>
              <a:endCxn id="49" idx="0"/>
            </p:cNvCxnSpPr>
            <p:nvPr/>
          </p:nvCxnSpPr>
          <p:spPr bwMode="auto">
            <a:xfrm flipH="1">
              <a:off x="1818670" y="2315119"/>
              <a:ext cx="250738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5010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233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1679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8348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2794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902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017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7243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0571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3472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486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7501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6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9516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1531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8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6125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604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9589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9456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3546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5560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7574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5" name="Straight Connector 74"/>
            <p:cNvCxnSpPr>
              <a:endCxn id="71" idx="0"/>
            </p:cNvCxnSpPr>
            <p:nvPr/>
          </p:nvCxnSpPr>
          <p:spPr bwMode="auto">
            <a:xfrm>
              <a:off x="2369571" y="2837637"/>
              <a:ext cx="364937" cy="83065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Straight Connector 75"/>
            <p:cNvCxnSpPr>
              <a:endCxn id="74" idx="0"/>
            </p:cNvCxnSpPr>
            <p:nvPr/>
          </p:nvCxnSpPr>
          <p:spPr bwMode="auto">
            <a:xfrm flipH="1">
              <a:off x="3282626" y="2315120"/>
              <a:ext cx="364681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Straight Connector 76"/>
            <p:cNvCxnSpPr>
              <a:endCxn id="73" idx="0"/>
            </p:cNvCxnSpPr>
            <p:nvPr/>
          </p:nvCxnSpPr>
          <p:spPr bwMode="auto">
            <a:xfrm>
              <a:off x="3647915" y="2315120"/>
              <a:ext cx="122697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Connector 77"/>
            <p:cNvCxnSpPr>
              <a:endCxn id="50" idx="0"/>
            </p:cNvCxnSpPr>
            <p:nvPr/>
          </p:nvCxnSpPr>
          <p:spPr bwMode="auto">
            <a:xfrm flipH="1">
              <a:off x="1330684" y="2315119"/>
              <a:ext cx="671955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Straight Connector 78"/>
            <p:cNvCxnSpPr>
              <a:endCxn id="55" idx="0"/>
            </p:cNvCxnSpPr>
            <p:nvPr/>
          </p:nvCxnSpPr>
          <p:spPr bwMode="auto">
            <a:xfrm flipH="1">
              <a:off x="2222285" y="2837637"/>
              <a:ext cx="101665" cy="83065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Straight Connector 79"/>
            <p:cNvCxnSpPr>
              <a:stCxn id="70" idx="0"/>
            </p:cNvCxnSpPr>
            <p:nvPr/>
          </p:nvCxnSpPr>
          <p:spPr bwMode="auto">
            <a:xfrm flipV="1">
              <a:off x="2794641" y="2315120"/>
              <a:ext cx="809564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Straight Connector 80"/>
            <p:cNvCxnSpPr>
              <a:endCxn id="59" idx="0"/>
            </p:cNvCxnSpPr>
            <p:nvPr/>
          </p:nvCxnSpPr>
          <p:spPr bwMode="auto">
            <a:xfrm>
              <a:off x="3701310" y="2837638"/>
              <a:ext cx="57644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Straight Connector 81"/>
            <p:cNvCxnSpPr/>
            <p:nvPr/>
          </p:nvCxnSpPr>
          <p:spPr bwMode="auto">
            <a:xfrm flipH="1" flipV="1">
              <a:off x="6646937" y="2837637"/>
              <a:ext cx="35452" cy="36688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Straight Connector 82"/>
            <p:cNvCxnSpPr>
              <a:endCxn id="67" idx="0"/>
            </p:cNvCxnSpPr>
            <p:nvPr/>
          </p:nvCxnSpPr>
          <p:spPr bwMode="auto">
            <a:xfrm flipH="1">
              <a:off x="4746583" y="2315119"/>
              <a:ext cx="237515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Straight Connector 83"/>
            <p:cNvCxnSpPr>
              <a:endCxn id="64" idx="0"/>
            </p:cNvCxnSpPr>
            <p:nvPr/>
          </p:nvCxnSpPr>
          <p:spPr bwMode="auto">
            <a:xfrm flipH="1">
              <a:off x="6210538" y="2315120"/>
              <a:ext cx="347654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Straight Connector 84"/>
            <p:cNvCxnSpPr>
              <a:endCxn id="65" idx="0"/>
            </p:cNvCxnSpPr>
            <p:nvPr/>
          </p:nvCxnSpPr>
          <p:spPr bwMode="auto">
            <a:xfrm flipH="1">
              <a:off x="5722553" y="2310527"/>
              <a:ext cx="800187" cy="89650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Straight Connector 85"/>
            <p:cNvCxnSpPr>
              <a:endCxn id="58" idx="0"/>
            </p:cNvCxnSpPr>
            <p:nvPr/>
          </p:nvCxnSpPr>
          <p:spPr bwMode="auto">
            <a:xfrm>
              <a:off x="5234568" y="2837639"/>
              <a:ext cx="573278" cy="8306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Straight Connector 86"/>
            <p:cNvCxnSpPr>
              <a:endCxn id="61" idx="0"/>
            </p:cNvCxnSpPr>
            <p:nvPr/>
          </p:nvCxnSpPr>
          <p:spPr bwMode="auto">
            <a:xfrm>
              <a:off x="6619018" y="2837639"/>
              <a:ext cx="213277" cy="8306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Straight Connector 87"/>
            <p:cNvCxnSpPr>
              <a:endCxn id="48" idx="0"/>
            </p:cNvCxnSpPr>
            <p:nvPr/>
          </p:nvCxnSpPr>
          <p:spPr bwMode="auto">
            <a:xfrm>
              <a:off x="6503472" y="2315120"/>
              <a:ext cx="683038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Straight Connector 88"/>
            <p:cNvCxnSpPr>
              <a:endCxn id="60" idx="0"/>
            </p:cNvCxnSpPr>
            <p:nvPr/>
          </p:nvCxnSpPr>
          <p:spPr bwMode="auto">
            <a:xfrm flipH="1">
              <a:off x="6320069" y="2837639"/>
              <a:ext cx="298950" cy="8306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Straight Connector 89"/>
            <p:cNvCxnSpPr>
              <a:stCxn id="72" idx="0"/>
            </p:cNvCxnSpPr>
            <p:nvPr/>
          </p:nvCxnSpPr>
          <p:spPr bwMode="auto">
            <a:xfrm flipV="1">
              <a:off x="4258598" y="2310527"/>
              <a:ext cx="725500" cy="89650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Straight Connector 90"/>
            <p:cNvCxnSpPr>
              <a:stCxn id="56" idx="0"/>
            </p:cNvCxnSpPr>
            <p:nvPr/>
          </p:nvCxnSpPr>
          <p:spPr bwMode="auto">
            <a:xfrm flipV="1">
              <a:off x="3246731" y="2837638"/>
              <a:ext cx="400577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Straight Connector 91"/>
            <p:cNvCxnSpPr>
              <a:stCxn id="68" idx="0"/>
            </p:cNvCxnSpPr>
            <p:nvPr/>
          </p:nvCxnSpPr>
          <p:spPr bwMode="auto">
            <a:xfrm flipH="1" flipV="1">
              <a:off x="3772140" y="2837638"/>
              <a:ext cx="499037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Straight Connector 92"/>
            <p:cNvCxnSpPr>
              <a:stCxn id="66" idx="0"/>
            </p:cNvCxnSpPr>
            <p:nvPr/>
          </p:nvCxnSpPr>
          <p:spPr bwMode="auto">
            <a:xfrm flipH="1" flipV="1">
              <a:off x="5202274" y="2837639"/>
              <a:ext cx="32294" cy="36939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Straight Connector 93"/>
            <p:cNvCxnSpPr>
              <a:stCxn id="62" idx="0"/>
            </p:cNvCxnSpPr>
            <p:nvPr/>
          </p:nvCxnSpPr>
          <p:spPr bwMode="auto">
            <a:xfrm flipH="1" flipV="1">
              <a:off x="5202274" y="2837640"/>
              <a:ext cx="93349" cy="83065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Straight Connector 94"/>
            <p:cNvCxnSpPr>
              <a:stCxn id="57" idx="0"/>
            </p:cNvCxnSpPr>
            <p:nvPr/>
          </p:nvCxnSpPr>
          <p:spPr bwMode="auto">
            <a:xfrm flipV="1">
              <a:off x="4783400" y="2270700"/>
              <a:ext cx="200698" cy="13975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Identifying Common Opportunities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155488" y="5344590"/>
            <a:ext cx="7144304" cy="854773"/>
            <a:chOff x="1155488" y="5566786"/>
            <a:chExt cx="7144304" cy="854773"/>
          </a:xfrm>
        </p:grpSpPr>
        <p:sp>
          <p:nvSpPr>
            <p:cNvPr id="3" name="TextBox 2"/>
            <p:cNvSpPr txBox="1"/>
            <p:nvPr/>
          </p:nvSpPr>
          <p:spPr>
            <a:xfrm>
              <a:off x="1155488" y="6059922"/>
              <a:ext cx="1499129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Optimize Operations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114786" y="6059922"/>
              <a:ext cx="2032929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Respond to Customer Needs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89919" y="6059922"/>
              <a:ext cx="2109873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Define Mobile User Processes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281361" y="5566786"/>
              <a:ext cx="1529586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Sustain Environment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48650" y="5566786"/>
              <a:ext cx="2656496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Integrate Case and Asset Management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06155" y="6059922"/>
              <a:ext cx="1332416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Increase Revenue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64916" y="5566786"/>
              <a:ext cx="1939955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Conserve Water Resources</a:t>
              </a:r>
              <a:endParaRPr lang="en-US" sz="1050" b="1" dirty="0">
                <a:latin typeface="+mn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66732" y="1481561"/>
            <a:ext cx="5963970" cy="1314699"/>
            <a:chOff x="1366732" y="1703757"/>
            <a:chExt cx="5963970" cy="1314699"/>
          </a:xfrm>
        </p:grpSpPr>
        <p:cxnSp>
          <p:nvCxnSpPr>
            <p:cNvPr id="11" name="Straight Connector 10"/>
            <p:cNvCxnSpPr/>
            <p:nvPr/>
          </p:nvCxnSpPr>
          <p:spPr bwMode="auto">
            <a:xfrm flipV="1">
              <a:off x="2369571" y="1703758"/>
              <a:ext cx="2019588" cy="113387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2225310" y="1703757"/>
              <a:ext cx="2097201" cy="60677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3604205" y="1703758"/>
              <a:ext cx="784954" cy="61136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 flipH="1" flipV="1">
              <a:off x="4389159" y="1703759"/>
              <a:ext cx="687849" cy="61136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Straight Connector 14"/>
            <p:cNvCxnSpPr/>
            <p:nvPr/>
          </p:nvCxnSpPr>
          <p:spPr bwMode="auto">
            <a:xfrm flipH="1" flipV="1">
              <a:off x="4445942" y="1703758"/>
              <a:ext cx="2043297" cy="61136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4445942" y="1703759"/>
              <a:ext cx="788626" cy="113387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4389159" y="1703757"/>
              <a:ext cx="2248084" cy="113388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/>
            <p:cNvCxnSpPr/>
            <p:nvPr/>
          </p:nvCxnSpPr>
          <p:spPr bwMode="auto">
            <a:xfrm flipH="1">
              <a:off x="3721224" y="1703759"/>
              <a:ext cx="667935" cy="113387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Box 18"/>
            <p:cNvSpPr txBox="1"/>
            <p:nvPr/>
          </p:nvSpPr>
          <p:spPr>
            <a:xfrm>
              <a:off x="1914960" y="2656819"/>
              <a:ext cx="909223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Safe Public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66732" y="2129710"/>
              <a:ext cx="1600118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Manage Infrastructure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28998" y="2129709"/>
              <a:ext cx="963726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/>
                <a:t>&lt;&lt;capability&gt;&gt;</a:t>
              </a:r>
            </a:p>
            <a:p>
              <a:r>
                <a:rPr lang="en-US" sz="1050" b="1" dirty="0">
                  <a:latin typeface="Arial" charset="0"/>
                  <a:ea typeface="+mn-ea"/>
                  <a:cs typeface="Arial" charset="0"/>
                </a:rPr>
                <a:t>Clean Water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50564" y="2129710"/>
              <a:ext cx="1467069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Equal Opportunities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37289" y="2656819"/>
              <a:ext cx="1194558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Reliable Energy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96506" y="2656819"/>
              <a:ext cx="1449436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Healthy Community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31847" y="2134301"/>
              <a:ext cx="1314784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Healthy Economy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943784" y="2656819"/>
              <a:ext cx="1386918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Mobile Community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694097" y="1300743"/>
            <a:ext cx="1390125" cy="361637"/>
          </a:xfrm>
          <a:prstGeom prst="rect">
            <a:avLst/>
          </a:prstGeom>
          <a:solidFill>
            <a:srgbClr val="FFFF66"/>
          </a:solidFill>
          <a:ln>
            <a:solidFill>
              <a:schemeClr val="accent6">
                <a:lumMod val="7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7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&lt;&lt;vision&gt;&gt;</a:t>
            </a:r>
          </a:p>
          <a:p>
            <a:r>
              <a:rPr lang="en-US" sz="1050" b="1" dirty="0">
                <a:latin typeface="+mn-lt"/>
              </a:rPr>
              <a:t>Best </a:t>
            </a:r>
            <a:r>
              <a:rPr lang="en-US" sz="1050" b="1" dirty="0" smtClean="0">
                <a:latin typeface="+mn-lt"/>
              </a:rPr>
              <a:t>Managed City</a:t>
            </a:r>
            <a:endParaRPr lang="en-US" sz="1050" b="1" dirty="0">
              <a:latin typeface="+mn-lt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665823" y="2289847"/>
            <a:ext cx="5520793" cy="369332"/>
            <a:chOff x="1581931" y="2468305"/>
            <a:chExt cx="5520793" cy="369332"/>
          </a:xfrm>
        </p:grpSpPr>
        <p:cxnSp>
          <p:nvCxnSpPr>
            <p:cNvPr id="36" name="Straight Arrow Connector 35"/>
            <p:cNvCxnSpPr/>
            <p:nvPr/>
          </p:nvCxnSpPr>
          <p:spPr bwMode="auto">
            <a:xfrm>
              <a:off x="1581931" y="2485090"/>
              <a:ext cx="552079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7" name="TextBox 36"/>
            <p:cNvSpPr txBox="1"/>
            <p:nvPr/>
          </p:nvSpPr>
          <p:spPr>
            <a:xfrm>
              <a:off x="2691043" y="2468305"/>
              <a:ext cx="4027064" cy="36933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Identify Common Capabilities</a:t>
              </a:r>
              <a:endParaRPr lang="en-US" sz="18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665823" y="5719185"/>
            <a:ext cx="5520793" cy="369332"/>
            <a:chOff x="1581931" y="2468305"/>
            <a:chExt cx="5520793" cy="369332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>
              <a:off x="1581931" y="2485090"/>
              <a:ext cx="552079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3" name="TextBox 42"/>
            <p:cNvSpPr txBox="1"/>
            <p:nvPr/>
          </p:nvSpPr>
          <p:spPr>
            <a:xfrm>
              <a:off x="2691043" y="2468305"/>
              <a:ext cx="3233578" cy="36933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Identify Common Goals</a:t>
              </a:r>
              <a:endParaRPr lang="en-US" sz="18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398412" y="2360612"/>
            <a:ext cx="425196" cy="3668099"/>
            <a:chOff x="8398412" y="2582808"/>
            <a:chExt cx="425196" cy="3668099"/>
          </a:xfrm>
        </p:grpSpPr>
        <p:cxnSp>
          <p:nvCxnSpPr>
            <p:cNvPr id="45" name="Straight Arrow Connector 44"/>
            <p:cNvCxnSpPr/>
            <p:nvPr/>
          </p:nvCxnSpPr>
          <p:spPr bwMode="auto">
            <a:xfrm>
              <a:off x="8398412" y="2582808"/>
              <a:ext cx="0" cy="36680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6" name="TextBox 45"/>
            <p:cNvSpPr txBox="1"/>
            <p:nvPr/>
          </p:nvSpPr>
          <p:spPr>
            <a:xfrm rot="16200000">
              <a:off x="7230704" y="4239188"/>
              <a:ext cx="28472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Top Down – Bottom Up</a:t>
              </a:r>
              <a:endParaRPr lang="en-US" sz="16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626572" y="3243685"/>
            <a:ext cx="5520793" cy="369332"/>
            <a:chOff x="1525735" y="3524088"/>
            <a:chExt cx="5520793" cy="369332"/>
          </a:xfrm>
        </p:grpSpPr>
        <p:cxnSp>
          <p:nvCxnSpPr>
            <p:cNvPr id="125" name="Straight Arrow Connector 124"/>
            <p:cNvCxnSpPr/>
            <p:nvPr/>
          </p:nvCxnSpPr>
          <p:spPr bwMode="auto">
            <a:xfrm>
              <a:off x="1525735" y="3540873"/>
              <a:ext cx="552079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6" name="TextBox 125"/>
            <p:cNvSpPr txBox="1"/>
            <p:nvPr/>
          </p:nvSpPr>
          <p:spPr>
            <a:xfrm>
              <a:off x="2634847" y="3524088"/>
              <a:ext cx="3525324" cy="369332"/>
            </a:xfrm>
            <a:prstGeom prst="rect">
              <a:avLst/>
            </a:prstGeom>
            <a:solidFill>
              <a:schemeClr val="tx1">
                <a:alpha val="9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Identify Common Process</a:t>
              </a:r>
              <a:endParaRPr lang="en-US" sz="18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626572" y="4146339"/>
            <a:ext cx="5520793" cy="369332"/>
            <a:chOff x="1525735" y="3524088"/>
            <a:chExt cx="5520793" cy="369332"/>
          </a:xfrm>
        </p:grpSpPr>
        <p:cxnSp>
          <p:nvCxnSpPr>
            <p:cNvPr id="128" name="Straight Arrow Connector 127"/>
            <p:cNvCxnSpPr/>
            <p:nvPr/>
          </p:nvCxnSpPr>
          <p:spPr bwMode="auto">
            <a:xfrm>
              <a:off x="1525735" y="3540873"/>
              <a:ext cx="552079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9" name="TextBox 128"/>
            <p:cNvSpPr txBox="1"/>
            <p:nvPr/>
          </p:nvSpPr>
          <p:spPr>
            <a:xfrm>
              <a:off x="2634847" y="3524088"/>
              <a:ext cx="4376519" cy="369332"/>
            </a:xfrm>
            <a:prstGeom prst="rect">
              <a:avLst/>
            </a:prstGeom>
            <a:solidFill>
              <a:schemeClr val="tx1">
                <a:alpha val="9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Identify Common Infrastructure</a:t>
              </a:r>
              <a:endParaRPr lang="en-US" sz="18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626572" y="4939770"/>
            <a:ext cx="5520793" cy="369332"/>
            <a:chOff x="1525735" y="3524088"/>
            <a:chExt cx="5520793" cy="369332"/>
          </a:xfrm>
        </p:grpSpPr>
        <p:cxnSp>
          <p:nvCxnSpPr>
            <p:cNvPr id="131" name="Straight Arrow Connector 130"/>
            <p:cNvCxnSpPr/>
            <p:nvPr/>
          </p:nvCxnSpPr>
          <p:spPr bwMode="auto">
            <a:xfrm>
              <a:off x="1525735" y="3540873"/>
              <a:ext cx="552079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2" name="TextBox 131"/>
            <p:cNvSpPr txBox="1"/>
            <p:nvPr/>
          </p:nvSpPr>
          <p:spPr>
            <a:xfrm>
              <a:off x="2634847" y="3524088"/>
              <a:ext cx="3124573" cy="369332"/>
            </a:xfrm>
            <a:prstGeom prst="rect">
              <a:avLst/>
            </a:prstGeom>
            <a:solidFill>
              <a:schemeClr val="tx1">
                <a:alpha val="9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Identify Common Data</a:t>
              </a:r>
              <a:endParaRPr lang="en-US" sz="18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2984744" y="1684237"/>
            <a:ext cx="2791639" cy="3735238"/>
            <a:chOff x="2984744" y="1906433"/>
            <a:chExt cx="2791639" cy="3735238"/>
          </a:xfrm>
        </p:grpSpPr>
        <p:sp>
          <p:nvSpPr>
            <p:cNvPr id="134" name="Freeform 133"/>
            <p:cNvSpPr/>
            <p:nvPr/>
          </p:nvSpPr>
          <p:spPr bwMode="auto">
            <a:xfrm>
              <a:off x="2984744" y="1906433"/>
              <a:ext cx="2791639" cy="3735238"/>
            </a:xfrm>
            <a:custGeom>
              <a:avLst/>
              <a:gdLst>
                <a:gd name="connsiteX0" fmla="*/ 25879 w 2743200"/>
                <a:gd name="connsiteY0" fmla="*/ 3709359 h 3709359"/>
                <a:gd name="connsiteX1" fmla="*/ 2743200 w 2743200"/>
                <a:gd name="connsiteY1" fmla="*/ 3709359 h 3709359"/>
                <a:gd name="connsiteX2" fmla="*/ 1690777 w 2743200"/>
                <a:gd name="connsiteY2" fmla="*/ 1181819 h 3709359"/>
                <a:gd name="connsiteX3" fmla="*/ 2708694 w 2743200"/>
                <a:gd name="connsiteY3" fmla="*/ 1190446 h 3709359"/>
                <a:gd name="connsiteX4" fmla="*/ 1285336 w 2743200"/>
                <a:gd name="connsiteY4" fmla="*/ 0 h 3709359"/>
                <a:gd name="connsiteX5" fmla="*/ 0 w 2743200"/>
                <a:gd name="connsiteY5" fmla="*/ 1190446 h 3709359"/>
                <a:gd name="connsiteX6" fmla="*/ 1035170 w 2743200"/>
                <a:gd name="connsiteY6" fmla="*/ 1181819 h 3709359"/>
                <a:gd name="connsiteX7" fmla="*/ 25879 w 2743200"/>
                <a:gd name="connsiteY7" fmla="*/ 3709359 h 3709359"/>
                <a:gd name="connsiteX0" fmla="*/ 25879 w 2743200"/>
                <a:gd name="connsiteY0" fmla="*/ 3709359 h 3709359"/>
                <a:gd name="connsiteX1" fmla="*/ 1354347 w 2743200"/>
                <a:gd name="connsiteY1" fmla="*/ 3623095 h 3709359"/>
                <a:gd name="connsiteX2" fmla="*/ 2743200 w 2743200"/>
                <a:gd name="connsiteY2" fmla="*/ 3709359 h 3709359"/>
                <a:gd name="connsiteX3" fmla="*/ 1690777 w 2743200"/>
                <a:gd name="connsiteY3" fmla="*/ 1181819 h 3709359"/>
                <a:gd name="connsiteX4" fmla="*/ 2708694 w 2743200"/>
                <a:gd name="connsiteY4" fmla="*/ 1190446 h 3709359"/>
                <a:gd name="connsiteX5" fmla="*/ 1285336 w 2743200"/>
                <a:gd name="connsiteY5" fmla="*/ 0 h 3709359"/>
                <a:gd name="connsiteX6" fmla="*/ 0 w 2743200"/>
                <a:gd name="connsiteY6" fmla="*/ 1190446 h 3709359"/>
                <a:gd name="connsiteX7" fmla="*/ 1035170 w 2743200"/>
                <a:gd name="connsiteY7" fmla="*/ 1181819 h 3709359"/>
                <a:gd name="connsiteX8" fmla="*/ 25879 w 2743200"/>
                <a:gd name="connsiteY8" fmla="*/ 3709359 h 3709359"/>
                <a:gd name="connsiteX0" fmla="*/ 25879 w 2743200"/>
                <a:gd name="connsiteY0" fmla="*/ 3709359 h 3709359"/>
                <a:gd name="connsiteX1" fmla="*/ 1371600 w 2743200"/>
                <a:gd name="connsiteY1" fmla="*/ 3286665 h 3709359"/>
                <a:gd name="connsiteX2" fmla="*/ 2743200 w 2743200"/>
                <a:gd name="connsiteY2" fmla="*/ 3709359 h 3709359"/>
                <a:gd name="connsiteX3" fmla="*/ 1690777 w 2743200"/>
                <a:gd name="connsiteY3" fmla="*/ 1181819 h 3709359"/>
                <a:gd name="connsiteX4" fmla="*/ 2708694 w 2743200"/>
                <a:gd name="connsiteY4" fmla="*/ 1190446 h 3709359"/>
                <a:gd name="connsiteX5" fmla="*/ 1285336 w 2743200"/>
                <a:gd name="connsiteY5" fmla="*/ 0 h 3709359"/>
                <a:gd name="connsiteX6" fmla="*/ 0 w 2743200"/>
                <a:gd name="connsiteY6" fmla="*/ 1190446 h 3709359"/>
                <a:gd name="connsiteX7" fmla="*/ 1035170 w 2743200"/>
                <a:gd name="connsiteY7" fmla="*/ 1181819 h 3709359"/>
                <a:gd name="connsiteX8" fmla="*/ 25879 w 2743200"/>
                <a:gd name="connsiteY8" fmla="*/ 3709359 h 3709359"/>
                <a:gd name="connsiteX0" fmla="*/ 25879 w 2743200"/>
                <a:gd name="connsiteY0" fmla="*/ 3709359 h 3709359"/>
                <a:gd name="connsiteX1" fmla="*/ 1371600 w 2743200"/>
                <a:gd name="connsiteY1" fmla="*/ 3286665 h 3709359"/>
                <a:gd name="connsiteX2" fmla="*/ 2743200 w 2743200"/>
                <a:gd name="connsiteY2" fmla="*/ 3709359 h 3709359"/>
                <a:gd name="connsiteX3" fmla="*/ 1690777 w 2743200"/>
                <a:gd name="connsiteY3" fmla="*/ 1181819 h 3709359"/>
                <a:gd name="connsiteX4" fmla="*/ 2708694 w 2743200"/>
                <a:gd name="connsiteY4" fmla="*/ 1190446 h 3709359"/>
                <a:gd name="connsiteX5" fmla="*/ 1285336 w 2743200"/>
                <a:gd name="connsiteY5" fmla="*/ 0 h 3709359"/>
                <a:gd name="connsiteX6" fmla="*/ 0 w 2743200"/>
                <a:gd name="connsiteY6" fmla="*/ 1190446 h 3709359"/>
                <a:gd name="connsiteX7" fmla="*/ 1035170 w 2743200"/>
                <a:gd name="connsiteY7" fmla="*/ 1181819 h 3709359"/>
                <a:gd name="connsiteX8" fmla="*/ 25879 w 2743200"/>
                <a:gd name="connsiteY8" fmla="*/ 3709359 h 3709359"/>
                <a:gd name="connsiteX0" fmla="*/ 25879 w 2743200"/>
                <a:gd name="connsiteY0" fmla="*/ 3709359 h 3709359"/>
                <a:gd name="connsiteX1" fmla="*/ 1371600 w 2743200"/>
                <a:gd name="connsiteY1" fmla="*/ 3286665 h 3709359"/>
                <a:gd name="connsiteX2" fmla="*/ 2743200 w 2743200"/>
                <a:gd name="connsiteY2" fmla="*/ 3709359 h 3709359"/>
                <a:gd name="connsiteX3" fmla="*/ 1690777 w 2743200"/>
                <a:gd name="connsiteY3" fmla="*/ 1181819 h 3709359"/>
                <a:gd name="connsiteX4" fmla="*/ 2708694 w 2743200"/>
                <a:gd name="connsiteY4" fmla="*/ 1190446 h 3709359"/>
                <a:gd name="connsiteX5" fmla="*/ 1285336 w 2743200"/>
                <a:gd name="connsiteY5" fmla="*/ 0 h 3709359"/>
                <a:gd name="connsiteX6" fmla="*/ 0 w 2743200"/>
                <a:gd name="connsiteY6" fmla="*/ 1190446 h 3709359"/>
                <a:gd name="connsiteX7" fmla="*/ 1035170 w 2743200"/>
                <a:gd name="connsiteY7" fmla="*/ 1181819 h 3709359"/>
                <a:gd name="connsiteX8" fmla="*/ 25879 w 2743200"/>
                <a:gd name="connsiteY8" fmla="*/ 3709359 h 3709359"/>
                <a:gd name="connsiteX0" fmla="*/ 25879 w 3390181"/>
                <a:gd name="connsiteY0" fmla="*/ 3709359 h 3709359"/>
                <a:gd name="connsiteX1" fmla="*/ 1371600 w 3390181"/>
                <a:gd name="connsiteY1" fmla="*/ 3286665 h 3709359"/>
                <a:gd name="connsiteX2" fmla="*/ 2743200 w 3390181"/>
                <a:gd name="connsiteY2" fmla="*/ 3709359 h 3709359"/>
                <a:gd name="connsiteX3" fmla="*/ 1690777 w 3390181"/>
                <a:gd name="connsiteY3" fmla="*/ 1181819 h 3709359"/>
                <a:gd name="connsiteX4" fmla="*/ 3390181 w 3390181"/>
                <a:gd name="connsiteY4" fmla="*/ 828136 h 3709359"/>
                <a:gd name="connsiteX5" fmla="*/ 1285336 w 3390181"/>
                <a:gd name="connsiteY5" fmla="*/ 0 h 3709359"/>
                <a:gd name="connsiteX6" fmla="*/ 0 w 3390181"/>
                <a:gd name="connsiteY6" fmla="*/ 1190446 h 3709359"/>
                <a:gd name="connsiteX7" fmla="*/ 1035170 w 3390181"/>
                <a:gd name="connsiteY7" fmla="*/ 1181819 h 3709359"/>
                <a:gd name="connsiteX8" fmla="*/ 25879 w 3390181"/>
                <a:gd name="connsiteY8" fmla="*/ 3709359 h 3709359"/>
                <a:gd name="connsiteX0" fmla="*/ 25879 w 3390181"/>
                <a:gd name="connsiteY0" fmla="*/ 3709359 h 3709359"/>
                <a:gd name="connsiteX1" fmla="*/ 1371600 w 3390181"/>
                <a:gd name="connsiteY1" fmla="*/ 3286665 h 3709359"/>
                <a:gd name="connsiteX2" fmla="*/ 2743200 w 3390181"/>
                <a:gd name="connsiteY2" fmla="*/ 3709359 h 3709359"/>
                <a:gd name="connsiteX3" fmla="*/ 2527539 w 3390181"/>
                <a:gd name="connsiteY3" fmla="*/ 1000664 h 3709359"/>
                <a:gd name="connsiteX4" fmla="*/ 3390181 w 3390181"/>
                <a:gd name="connsiteY4" fmla="*/ 828136 h 3709359"/>
                <a:gd name="connsiteX5" fmla="*/ 1285336 w 3390181"/>
                <a:gd name="connsiteY5" fmla="*/ 0 h 3709359"/>
                <a:gd name="connsiteX6" fmla="*/ 0 w 3390181"/>
                <a:gd name="connsiteY6" fmla="*/ 1190446 h 3709359"/>
                <a:gd name="connsiteX7" fmla="*/ 1035170 w 3390181"/>
                <a:gd name="connsiteY7" fmla="*/ 1181819 h 3709359"/>
                <a:gd name="connsiteX8" fmla="*/ 25879 w 3390181"/>
                <a:gd name="connsiteY8" fmla="*/ 3709359 h 3709359"/>
                <a:gd name="connsiteX0" fmla="*/ 25879 w 3390181"/>
                <a:gd name="connsiteY0" fmla="*/ 3709359 h 3709359"/>
                <a:gd name="connsiteX1" fmla="*/ 1371600 w 3390181"/>
                <a:gd name="connsiteY1" fmla="*/ 3286665 h 3709359"/>
                <a:gd name="connsiteX2" fmla="*/ 2743200 w 3390181"/>
                <a:gd name="connsiteY2" fmla="*/ 3709359 h 3709359"/>
                <a:gd name="connsiteX3" fmla="*/ 2527539 w 3390181"/>
                <a:gd name="connsiteY3" fmla="*/ 1000664 h 3709359"/>
                <a:gd name="connsiteX4" fmla="*/ 3390181 w 3390181"/>
                <a:gd name="connsiteY4" fmla="*/ 828136 h 3709359"/>
                <a:gd name="connsiteX5" fmla="*/ 1285336 w 3390181"/>
                <a:gd name="connsiteY5" fmla="*/ 0 h 3709359"/>
                <a:gd name="connsiteX6" fmla="*/ 0 w 3390181"/>
                <a:gd name="connsiteY6" fmla="*/ 1190446 h 3709359"/>
                <a:gd name="connsiteX7" fmla="*/ 1690778 w 3390181"/>
                <a:gd name="connsiteY7" fmla="*/ 793630 h 3709359"/>
                <a:gd name="connsiteX8" fmla="*/ 25879 w 3390181"/>
                <a:gd name="connsiteY8" fmla="*/ 3709359 h 3709359"/>
                <a:gd name="connsiteX0" fmla="*/ 0 w 3364302"/>
                <a:gd name="connsiteY0" fmla="*/ 3709359 h 3709359"/>
                <a:gd name="connsiteX1" fmla="*/ 1345721 w 3364302"/>
                <a:gd name="connsiteY1" fmla="*/ 3286665 h 3709359"/>
                <a:gd name="connsiteX2" fmla="*/ 2717321 w 3364302"/>
                <a:gd name="connsiteY2" fmla="*/ 3709359 h 3709359"/>
                <a:gd name="connsiteX3" fmla="*/ 2501660 w 3364302"/>
                <a:gd name="connsiteY3" fmla="*/ 1000664 h 3709359"/>
                <a:gd name="connsiteX4" fmla="*/ 3364302 w 3364302"/>
                <a:gd name="connsiteY4" fmla="*/ 828136 h 3709359"/>
                <a:gd name="connsiteX5" fmla="*/ 1259457 w 3364302"/>
                <a:gd name="connsiteY5" fmla="*/ 0 h 3709359"/>
                <a:gd name="connsiteX6" fmla="*/ 1130061 w 3364302"/>
                <a:gd name="connsiteY6" fmla="*/ 923028 h 3709359"/>
                <a:gd name="connsiteX7" fmla="*/ 1664899 w 3364302"/>
                <a:gd name="connsiteY7" fmla="*/ 793630 h 3709359"/>
                <a:gd name="connsiteX8" fmla="*/ 0 w 3364302"/>
                <a:gd name="connsiteY8" fmla="*/ 3709359 h 3709359"/>
                <a:gd name="connsiteX0" fmla="*/ 0 w 3364302"/>
                <a:gd name="connsiteY0" fmla="*/ 3709359 h 3709359"/>
                <a:gd name="connsiteX1" fmla="*/ 1345721 w 3364302"/>
                <a:gd name="connsiteY1" fmla="*/ 3286665 h 3709359"/>
                <a:gd name="connsiteX2" fmla="*/ 2717321 w 3364302"/>
                <a:gd name="connsiteY2" fmla="*/ 3709359 h 3709359"/>
                <a:gd name="connsiteX3" fmla="*/ 2053086 w 3364302"/>
                <a:gd name="connsiteY3" fmla="*/ 715993 h 3709359"/>
                <a:gd name="connsiteX4" fmla="*/ 3364302 w 3364302"/>
                <a:gd name="connsiteY4" fmla="*/ 828136 h 3709359"/>
                <a:gd name="connsiteX5" fmla="*/ 1259457 w 3364302"/>
                <a:gd name="connsiteY5" fmla="*/ 0 h 3709359"/>
                <a:gd name="connsiteX6" fmla="*/ 1130061 w 3364302"/>
                <a:gd name="connsiteY6" fmla="*/ 923028 h 3709359"/>
                <a:gd name="connsiteX7" fmla="*/ 1664899 w 3364302"/>
                <a:gd name="connsiteY7" fmla="*/ 793630 h 3709359"/>
                <a:gd name="connsiteX8" fmla="*/ 0 w 3364302"/>
                <a:gd name="connsiteY8" fmla="*/ 3709359 h 3709359"/>
                <a:gd name="connsiteX0" fmla="*/ 0 w 2717321"/>
                <a:gd name="connsiteY0" fmla="*/ 3709359 h 3709359"/>
                <a:gd name="connsiteX1" fmla="*/ 1345721 w 2717321"/>
                <a:gd name="connsiteY1" fmla="*/ 3286665 h 3709359"/>
                <a:gd name="connsiteX2" fmla="*/ 2717321 w 2717321"/>
                <a:gd name="connsiteY2" fmla="*/ 3709359 h 3709359"/>
                <a:gd name="connsiteX3" fmla="*/ 2053086 w 2717321"/>
                <a:gd name="connsiteY3" fmla="*/ 715993 h 3709359"/>
                <a:gd name="connsiteX4" fmla="*/ 2717321 w 2717321"/>
                <a:gd name="connsiteY4" fmla="*/ 681487 h 3709359"/>
                <a:gd name="connsiteX5" fmla="*/ 1259457 w 2717321"/>
                <a:gd name="connsiteY5" fmla="*/ 0 h 3709359"/>
                <a:gd name="connsiteX6" fmla="*/ 1130061 w 2717321"/>
                <a:gd name="connsiteY6" fmla="*/ 923028 h 3709359"/>
                <a:gd name="connsiteX7" fmla="*/ 1664899 w 2717321"/>
                <a:gd name="connsiteY7" fmla="*/ 793630 h 3709359"/>
                <a:gd name="connsiteX8" fmla="*/ 0 w 2717321"/>
                <a:gd name="connsiteY8" fmla="*/ 3709359 h 3709359"/>
                <a:gd name="connsiteX0" fmla="*/ 0 w 2717321"/>
                <a:gd name="connsiteY0" fmla="*/ 3709359 h 3709359"/>
                <a:gd name="connsiteX1" fmla="*/ 1345721 w 2717321"/>
                <a:gd name="connsiteY1" fmla="*/ 3286665 h 3709359"/>
                <a:gd name="connsiteX2" fmla="*/ 2717321 w 2717321"/>
                <a:gd name="connsiteY2" fmla="*/ 3709359 h 3709359"/>
                <a:gd name="connsiteX3" fmla="*/ 2053086 w 2717321"/>
                <a:gd name="connsiteY3" fmla="*/ 715993 h 3709359"/>
                <a:gd name="connsiteX4" fmla="*/ 2717321 w 2717321"/>
                <a:gd name="connsiteY4" fmla="*/ 681487 h 3709359"/>
                <a:gd name="connsiteX5" fmla="*/ 1259457 w 2717321"/>
                <a:gd name="connsiteY5" fmla="*/ 0 h 3709359"/>
                <a:gd name="connsiteX6" fmla="*/ 1130061 w 2717321"/>
                <a:gd name="connsiteY6" fmla="*/ 923028 h 3709359"/>
                <a:gd name="connsiteX7" fmla="*/ 1664899 w 2717321"/>
                <a:gd name="connsiteY7" fmla="*/ 793630 h 3709359"/>
                <a:gd name="connsiteX8" fmla="*/ 1492370 w 2717321"/>
                <a:gd name="connsiteY8" fmla="*/ 2242868 h 3709359"/>
                <a:gd name="connsiteX9" fmla="*/ 0 w 2717321"/>
                <a:gd name="connsiteY9" fmla="*/ 3709359 h 3709359"/>
                <a:gd name="connsiteX0" fmla="*/ 0 w 2717321"/>
                <a:gd name="connsiteY0" fmla="*/ 3709359 h 3709359"/>
                <a:gd name="connsiteX1" fmla="*/ 1345721 w 2717321"/>
                <a:gd name="connsiteY1" fmla="*/ 3286665 h 3709359"/>
                <a:gd name="connsiteX2" fmla="*/ 2717321 w 2717321"/>
                <a:gd name="connsiteY2" fmla="*/ 3709359 h 3709359"/>
                <a:gd name="connsiteX3" fmla="*/ 2053086 w 2717321"/>
                <a:gd name="connsiteY3" fmla="*/ 715993 h 3709359"/>
                <a:gd name="connsiteX4" fmla="*/ 2717321 w 2717321"/>
                <a:gd name="connsiteY4" fmla="*/ 681487 h 3709359"/>
                <a:gd name="connsiteX5" fmla="*/ 1259457 w 2717321"/>
                <a:gd name="connsiteY5" fmla="*/ 0 h 3709359"/>
                <a:gd name="connsiteX6" fmla="*/ 1130061 w 2717321"/>
                <a:gd name="connsiteY6" fmla="*/ 923028 h 3709359"/>
                <a:gd name="connsiteX7" fmla="*/ 1664899 w 2717321"/>
                <a:gd name="connsiteY7" fmla="*/ 793630 h 3709359"/>
                <a:gd name="connsiteX8" fmla="*/ 1492370 w 2717321"/>
                <a:gd name="connsiteY8" fmla="*/ 2242868 h 3709359"/>
                <a:gd name="connsiteX9" fmla="*/ 0 w 2717321"/>
                <a:gd name="connsiteY9" fmla="*/ 3709359 h 3709359"/>
                <a:gd name="connsiteX0" fmla="*/ 0 w 2717321"/>
                <a:gd name="connsiteY0" fmla="*/ 3709359 h 3709359"/>
                <a:gd name="connsiteX1" fmla="*/ 1345721 w 2717321"/>
                <a:gd name="connsiteY1" fmla="*/ 3286665 h 3709359"/>
                <a:gd name="connsiteX2" fmla="*/ 2717321 w 2717321"/>
                <a:gd name="connsiteY2" fmla="*/ 3709359 h 3709359"/>
                <a:gd name="connsiteX3" fmla="*/ 2053086 w 2717321"/>
                <a:gd name="connsiteY3" fmla="*/ 715993 h 3709359"/>
                <a:gd name="connsiteX4" fmla="*/ 2717321 w 2717321"/>
                <a:gd name="connsiteY4" fmla="*/ 681487 h 3709359"/>
                <a:gd name="connsiteX5" fmla="*/ 1259457 w 2717321"/>
                <a:gd name="connsiteY5" fmla="*/ 0 h 3709359"/>
                <a:gd name="connsiteX6" fmla="*/ 1130061 w 2717321"/>
                <a:gd name="connsiteY6" fmla="*/ 923028 h 3709359"/>
                <a:gd name="connsiteX7" fmla="*/ 1664899 w 2717321"/>
                <a:gd name="connsiteY7" fmla="*/ 793630 h 3709359"/>
                <a:gd name="connsiteX8" fmla="*/ 1492370 w 2717321"/>
                <a:gd name="connsiteY8" fmla="*/ 2242868 h 3709359"/>
                <a:gd name="connsiteX9" fmla="*/ 0 w 2717321"/>
                <a:gd name="connsiteY9" fmla="*/ 3709359 h 3709359"/>
                <a:gd name="connsiteX0" fmla="*/ 0 w 2717321"/>
                <a:gd name="connsiteY0" fmla="*/ 3709359 h 3709359"/>
                <a:gd name="connsiteX1" fmla="*/ 1345721 w 2717321"/>
                <a:gd name="connsiteY1" fmla="*/ 3286665 h 3709359"/>
                <a:gd name="connsiteX2" fmla="*/ 2717321 w 2717321"/>
                <a:gd name="connsiteY2" fmla="*/ 3709359 h 3709359"/>
                <a:gd name="connsiteX3" fmla="*/ 2053086 w 2717321"/>
                <a:gd name="connsiteY3" fmla="*/ 715993 h 3709359"/>
                <a:gd name="connsiteX4" fmla="*/ 2717321 w 2717321"/>
                <a:gd name="connsiteY4" fmla="*/ 681487 h 3709359"/>
                <a:gd name="connsiteX5" fmla="*/ 1259457 w 2717321"/>
                <a:gd name="connsiteY5" fmla="*/ 0 h 3709359"/>
                <a:gd name="connsiteX6" fmla="*/ 1130061 w 2717321"/>
                <a:gd name="connsiteY6" fmla="*/ 923028 h 3709359"/>
                <a:gd name="connsiteX7" fmla="*/ 1664899 w 2717321"/>
                <a:gd name="connsiteY7" fmla="*/ 793630 h 3709359"/>
                <a:gd name="connsiteX8" fmla="*/ 0 w 2717321"/>
                <a:gd name="connsiteY8" fmla="*/ 3709359 h 3709359"/>
                <a:gd name="connsiteX0" fmla="*/ 0 w 2717321"/>
                <a:gd name="connsiteY0" fmla="*/ 3709359 h 3709359"/>
                <a:gd name="connsiteX1" fmla="*/ 1345721 w 2717321"/>
                <a:gd name="connsiteY1" fmla="*/ 3286665 h 3709359"/>
                <a:gd name="connsiteX2" fmla="*/ 2717321 w 2717321"/>
                <a:gd name="connsiteY2" fmla="*/ 3709359 h 3709359"/>
                <a:gd name="connsiteX3" fmla="*/ 2053086 w 2717321"/>
                <a:gd name="connsiteY3" fmla="*/ 715993 h 3709359"/>
                <a:gd name="connsiteX4" fmla="*/ 2717321 w 2717321"/>
                <a:gd name="connsiteY4" fmla="*/ 681487 h 3709359"/>
                <a:gd name="connsiteX5" fmla="*/ 1259457 w 2717321"/>
                <a:gd name="connsiteY5" fmla="*/ 0 h 3709359"/>
                <a:gd name="connsiteX6" fmla="*/ 1130061 w 2717321"/>
                <a:gd name="connsiteY6" fmla="*/ 923028 h 3709359"/>
                <a:gd name="connsiteX7" fmla="*/ 1664899 w 2717321"/>
                <a:gd name="connsiteY7" fmla="*/ 793630 h 3709359"/>
                <a:gd name="connsiteX8" fmla="*/ 0 w 2717321"/>
                <a:gd name="connsiteY8" fmla="*/ 3709359 h 3709359"/>
                <a:gd name="connsiteX0" fmla="*/ 3375 w 2720696"/>
                <a:gd name="connsiteY0" fmla="*/ 3709359 h 3709359"/>
                <a:gd name="connsiteX1" fmla="*/ 1349096 w 2720696"/>
                <a:gd name="connsiteY1" fmla="*/ 3286665 h 3709359"/>
                <a:gd name="connsiteX2" fmla="*/ 2720696 w 2720696"/>
                <a:gd name="connsiteY2" fmla="*/ 3709359 h 3709359"/>
                <a:gd name="connsiteX3" fmla="*/ 2056461 w 2720696"/>
                <a:gd name="connsiteY3" fmla="*/ 715993 h 3709359"/>
                <a:gd name="connsiteX4" fmla="*/ 2720696 w 2720696"/>
                <a:gd name="connsiteY4" fmla="*/ 681487 h 3709359"/>
                <a:gd name="connsiteX5" fmla="*/ 1262832 w 2720696"/>
                <a:gd name="connsiteY5" fmla="*/ 0 h 3709359"/>
                <a:gd name="connsiteX6" fmla="*/ 1133436 w 2720696"/>
                <a:gd name="connsiteY6" fmla="*/ 923028 h 3709359"/>
                <a:gd name="connsiteX7" fmla="*/ 1668274 w 2720696"/>
                <a:gd name="connsiteY7" fmla="*/ 793630 h 3709359"/>
                <a:gd name="connsiteX8" fmla="*/ 986786 w 2720696"/>
                <a:gd name="connsiteY8" fmla="*/ 2242868 h 3709359"/>
                <a:gd name="connsiteX9" fmla="*/ 3375 w 2720696"/>
                <a:gd name="connsiteY9" fmla="*/ 3709359 h 3709359"/>
                <a:gd name="connsiteX0" fmla="*/ 1913 w 2719234"/>
                <a:gd name="connsiteY0" fmla="*/ 3709359 h 3709359"/>
                <a:gd name="connsiteX1" fmla="*/ 1347634 w 2719234"/>
                <a:gd name="connsiteY1" fmla="*/ 3286665 h 3709359"/>
                <a:gd name="connsiteX2" fmla="*/ 2719234 w 2719234"/>
                <a:gd name="connsiteY2" fmla="*/ 3709359 h 3709359"/>
                <a:gd name="connsiteX3" fmla="*/ 2054999 w 2719234"/>
                <a:gd name="connsiteY3" fmla="*/ 715993 h 3709359"/>
                <a:gd name="connsiteX4" fmla="*/ 2719234 w 2719234"/>
                <a:gd name="connsiteY4" fmla="*/ 681487 h 3709359"/>
                <a:gd name="connsiteX5" fmla="*/ 1261370 w 2719234"/>
                <a:gd name="connsiteY5" fmla="*/ 0 h 3709359"/>
                <a:gd name="connsiteX6" fmla="*/ 1131974 w 2719234"/>
                <a:gd name="connsiteY6" fmla="*/ 923028 h 3709359"/>
                <a:gd name="connsiteX7" fmla="*/ 1666812 w 2719234"/>
                <a:gd name="connsiteY7" fmla="*/ 793630 h 3709359"/>
                <a:gd name="connsiteX8" fmla="*/ 1606426 w 2719234"/>
                <a:gd name="connsiteY8" fmla="*/ 1949570 h 3709359"/>
                <a:gd name="connsiteX9" fmla="*/ 1913 w 2719234"/>
                <a:gd name="connsiteY9" fmla="*/ 3709359 h 3709359"/>
                <a:gd name="connsiteX0" fmla="*/ 1913 w 2719234"/>
                <a:gd name="connsiteY0" fmla="*/ 3709359 h 3709359"/>
                <a:gd name="connsiteX1" fmla="*/ 1347634 w 2719234"/>
                <a:gd name="connsiteY1" fmla="*/ 3286665 h 3709359"/>
                <a:gd name="connsiteX2" fmla="*/ 2719234 w 2719234"/>
                <a:gd name="connsiteY2" fmla="*/ 3709359 h 3709359"/>
                <a:gd name="connsiteX3" fmla="*/ 2348298 w 2719234"/>
                <a:gd name="connsiteY3" fmla="*/ 2044461 h 3709359"/>
                <a:gd name="connsiteX4" fmla="*/ 2054999 w 2719234"/>
                <a:gd name="connsiteY4" fmla="*/ 715993 h 3709359"/>
                <a:gd name="connsiteX5" fmla="*/ 2719234 w 2719234"/>
                <a:gd name="connsiteY5" fmla="*/ 681487 h 3709359"/>
                <a:gd name="connsiteX6" fmla="*/ 1261370 w 2719234"/>
                <a:gd name="connsiteY6" fmla="*/ 0 h 3709359"/>
                <a:gd name="connsiteX7" fmla="*/ 1131974 w 2719234"/>
                <a:gd name="connsiteY7" fmla="*/ 923028 h 3709359"/>
                <a:gd name="connsiteX8" fmla="*/ 1666812 w 2719234"/>
                <a:gd name="connsiteY8" fmla="*/ 793630 h 3709359"/>
                <a:gd name="connsiteX9" fmla="*/ 1606426 w 2719234"/>
                <a:gd name="connsiteY9" fmla="*/ 1949570 h 3709359"/>
                <a:gd name="connsiteX10" fmla="*/ 1913 w 2719234"/>
                <a:gd name="connsiteY10" fmla="*/ 3709359 h 3709359"/>
                <a:gd name="connsiteX0" fmla="*/ 1913 w 2719234"/>
                <a:gd name="connsiteY0" fmla="*/ 3709359 h 3709359"/>
                <a:gd name="connsiteX1" fmla="*/ 1347634 w 2719234"/>
                <a:gd name="connsiteY1" fmla="*/ 3286665 h 3709359"/>
                <a:gd name="connsiteX2" fmla="*/ 2719234 w 2719234"/>
                <a:gd name="connsiteY2" fmla="*/ 3709359 h 3709359"/>
                <a:gd name="connsiteX3" fmla="*/ 2538079 w 2719234"/>
                <a:gd name="connsiteY3" fmla="*/ 1794295 h 3709359"/>
                <a:gd name="connsiteX4" fmla="*/ 2054999 w 2719234"/>
                <a:gd name="connsiteY4" fmla="*/ 715993 h 3709359"/>
                <a:gd name="connsiteX5" fmla="*/ 2719234 w 2719234"/>
                <a:gd name="connsiteY5" fmla="*/ 681487 h 3709359"/>
                <a:gd name="connsiteX6" fmla="*/ 1261370 w 2719234"/>
                <a:gd name="connsiteY6" fmla="*/ 0 h 3709359"/>
                <a:gd name="connsiteX7" fmla="*/ 1131974 w 2719234"/>
                <a:gd name="connsiteY7" fmla="*/ 923028 h 3709359"/>
                <a:gd name="connsiteX8" fmla="*/ 1666812 w 2719234"/>
                <a:gd name="connsiteY8" fmla="*/ 793630 h 3709359"/>
                <a:gd name="connsiteX9" fmla="*/ 1606426 w 2719234"/>
                <a:gd name="connsiteY9" fmla="*/ 1949570 h 3709359"/>
                <a:gd name="connsiteX10" fmla="*/ 1913 w 2719234"/>
                <a:gd name="connsiteY10" fmla="*/ 3709359 h 3709359"/>
                <a:gd name="connsiteX0" fmla="*/ 1913 w 2719234"/>
                <a:gd name="connsiteY0" fmla="*/ 3709359 h 3709359"/>
                <a:gd name="connsiteX1" fmla="*/ 1347634 w 2719234"/>
                <a:gd name="connsiteY1" fmla="*/ 3286665 h 3709359"/>
                <a:gd name="connsiteX2" fmla="*/ 2719234 w 2719234"/>
                <a:gd name="connsiteY2" fmla="*/ 3709359 h 3709359"/>
                <a:gd name="connsiteX3" fmla="*/ 2054999 w 2719234"/>
                <a:gd name="connsiteY3" fmla="*/ 715993 h 3709359"/>
                <a:gd name="connsiteX4" fmla="*/ 2719234 w 2719234"/>
                <a:gd name="connsiteY4" fmla="*/ 681487 h 3709359"/>
                <a:gd name="connsiteX5" fmla="*/ 1261370 w 2719234"/>
                <a:gd name="connsiteY5" fmla="*/ 0 h 3709359"/>
                <a:gd name="connsiteX6" fmla="*/ 1131974 w 2719234"/>
                <a:gd name="connsiteY6" fmla="*/ 923028 h 3709359"/>
                <a:gd name="connsiteX7" fmla="*/ 1666812 w 2719234"/>
                <a:gd name="connsiteY7" fmla="*/ 793630 h 3709359"/>
                <a:gd name="connsiteX8" fmla="*/ 1606426 w 2719234"/>
                <a:gd name="connsiteY8" fmla="*/ 1949570 h 3709359"/>
                <a:gd name="connsiteX9" fmla="*/ 1913 w 2719234"/>
                <a:gd name="connsiteY9" fmla="*/ 3709359 h 3709359"/>
                <a:gd name="connsiteX0" fmla="*/ 1913 w 2719234"/>
                <a:gd name="connsiteY0" fmla="*/ 3709359 h 3709359"/>
                <a:gd name="connsiteX1" fmla="*/ 1347634 w 2719234"/>
                <a:gd name="connsiteY1" fmla="*/ 3286665 h 3709359"/>
                <a:gd name="connsiteX2" fmla="*/ 2719234 w 2719234"/>
                <a:gd name="connsiteY2" fmla="*/ 3709359 h 3709359"/>
                <a:gd name="connsiteX3" fmla="*/ 2365551 w 2719234"/>
                <a:gd name="connsiteY3" fmla="*/ 2113472 h 3709359"/>
                <a:gd name="connsiteX4" fmla="*/ 2054999 w 2719234"/>
                <a:gd name="connsiteY4" fmla="*/ 715993 h 3709359"/>
                <a:gd name="connsiteX5" fmla="*/ 2719234 w 2719234"/>
                <a:gd name="connsiteY5" fmla="*/ 681487 h 3709359"/>
                <a:gd name="connsiteX6" fmla="*/ 1261370 w 2719234"/>
                <a:gd name="connsiteY6" fmla="*/ 0 h 3709359"/>
                <a:gd name="connsiteX7" fmla="*/ 1131974 w 2719234"/>
                <a:gd name="connsiteY7" fmla="*/ 923028 h 3709359"/>
                <a:gd name="connsiteX8" fmla="*/ 1666812 w 2719234"/>
                <a:gd name="connsiteY8" fmla="*/ 793630 h 3709359"/>
                <a:gd name="connsiteX9" fmla="*/ 1606426 w 2719234"/>
                <a:gd name="connsiteY9" fmla="*/ 1949570 h 3709359"/>
                <a:gd name="connsiteX10" fmla="*/ 1913 w 2719234"/>
                <a:gd name="connsiteY10" fmla="*/ 3709359 h 3709359"/>
                <a:gd name="connsiteX0" fmla="*/ 1913 w 2753740"/>
                <a:gd name="connsiteY0" fmla="*/ 3709359 h 3709359"/>
                <a:gd name="connsiteX1" fmla="*/ 1347634 w 2753740"/>
                <a:gd name="connsiteY1" fmla="*/ 3286665 h 3709359"/>
                <a:gd name="connsiteX2" fmla="*/ 2719234 w 2753740"/>
                <a:gd name="connsiteY2" fmla="*/ 3709359 h 3709359"/>
                <a:gd name="connsiteX3" fmla="*/ 2753740 w 2753740"/>
                <a:gd name="connsiteY3" fmla="*/ 1871933 h 3709359"/>
                <a:gd name="connsiteX4" fmla="*/ 2054999 w 2753740"/>
                <a:gd name="connsiteY4" fmla="*/ 715993 h 3709359"/>
                <a:gd name="connsiteX5" fmla="*/ 2719234 w 2753740"/>
                <a:gd name="connsiteY5" fmla="*/ 681487 h 3709359"/>
                <a:gd name="connsiteX6" fmla="*/ 1261370 w 2753740"/>
                <a:gd name="connsiteY6" fmla="*/ 0 h 3709359"/>
                <a:gd name="connsiteX7" fmla="*/ 1131974 w 2753740"/>
                <a:gd name="connsiteY7" fmla="*/ 923028 h 3709359"/>
                <a:gd name="connsiteX8" fmla="*/ 1666812 w 2753740"/>
                <a:gd name="connsiteY8" fmla="*/ 793630 h 3709359"/>
                <a:gd name="connsiteX9" fmla="*/ 1606426 w 2753740"/>
                <a:gd name="connsiteY9" fmla="*/ 1949570 h 3709359"/>
                <a:gd name="connsiteX10" fmla="*/ 1913 w 2753740"/>
                <a:gd name="connsiteY10" fmla="*/ 3709359 h 3709359"/>
                <a:gd name="connsiteX0" fmla="*/ 1913 w 2753879"/>
                <a:gd name="connsiteY0" fmla="*/ 3709359 h 3709359"/>
                <a:gd name="connsiteX1" fmla="*/ 1347634 w 2753879"/>
                <a:gd name="connsiteY1" fmla="*/ 3286665 h 3709359"/>
                <a:gd name="connsiteX2" fmla="*/ 2719234 w 2753879"/>
                <a:gd name="connsiteY2" fmla="*/ 3709359 h 3709359"/>
                <a:gd name="connsiteX3" fmla="*/ 2753740 w 2753879"/>
                <a:gd name="connsiteY3" fmla="*/ 1871933 h 3709359"/>
                <a:gd name="connsiteX4" fmla="*/ 2054999 w 2753879"/>
                <a:gd name="connsiteY4" fmla="*/ 715993 h 3709359"/>
                <a:gd name="connsiteX5" fmla="*/ 2719234 w 2753879"/>
                <a:gd name="connsiteY5" fmla="*/ 681487 h 3709359"/>
                <a:gd name="connsiteX6" fmla="*/ 1261370 w 2753879"/>
                <a:gd name="connsiteY6" fmla="*/ 0 h 3709359"/>
                <a:gd name="connsiteX7" fmla="*/ 1131974 w 2753879"/>
                <a:gd name="connsiteY7" fmla="*/ 923028 h 3709359"/>
                <a:gd name="connsiteX8" fmla="*/ 1666812 w 2753879"/>
                <a:gd name="connsiteY8" fmla="*/ 793630 h 3709359"/>
                <a:gd name="connsiteX9" fmla="*/ 1606426 w 2753879"/>
                <a:gd name="connsiteY9" fmla="*/ 1949570 h 3709359"/>
                <a:gd name="connsiteX10" fmla="*/ 1913 w 2753879"/>
                <a:gd name="connsiteY10" fmla="*/ 3709359 h 3709359"/>
                <a:gd name="connsiteX0" fmla="*/ 1913 w 2808067"/>
                <a:gd name="connsiteY0" fmla="*/ 3709359 h 3709359"/>
                <a:gd name="connsiteX1" fmla="*/ 1347634 w 2808067"/>
                <a:gd name="connsiteY1" fmla="*/ 3286665 h 3709359"/>
                <a:gd name="connsiteX2" fmla="*/ 2719234 w 2808067"/>
                <a:gd name="connsiteY2" fmla="*/ 3709359 h 3709359"/>
                <a:gd name="connsiteX3" fmla="*/ 2753740 w 2808067"/>
                <a:gd name="connsiteY3" fmla="*/ 1871933 h 3709359"/>
                <a:gd name="connsiteX4" fmla="*/ 2054999 w 2808067"/>
                <a:gd name="connsiteY4" fmla="*/ 715993 h 3709359"/>
                <a:gd name="connsiteX5" fmla="*/ 2719234 w 2808067"/>
                <a:gd name="connsiteY5" fmla="*/ 681487 h 3709359"/>
                <a:gd name="connsiteX6" fmla="*/ 1261370 w 2808067"/>
                <a:gd name="connsiteY6" fmla="*/ 0 h 3709359"/>
                <a:gd name="connsiteX7" fmla="*/ 1131974 w 2808067"/>
                <a:gd name="connsiteY7" fmla="*/ 923028 h 3709359"/>
                <a:gd name="connsiteX8" fmla="*/ 1666812 w 2808067"/>
                <a:gd name="connsiteY8" fmla="*/ 793630 h 3709359"/>
                <a:gd name="connsiteX9" fmla="*/ 1606426 w 2808067"/>
                <a:gd name="connsiteY9" fmla="*/ 1949570 h 3709359"/>
                <a:gd name="connsiteX10" fmla="*/ 1913 w 2808067"/>
                <a:gd name="connsiteY10" fmla="*/ 3709359 h 3709359"/>
                <a:gd name="connsiteX0" fmla="*/ 1913 w 2808067"/>
                <a:gd name="connsiteY0" fmla="*/ 3735238 h 3735238"/>
                <a:gd name="connsiteX1" fmla="*/ 1347634 w 2808067"/>
                <a:gd name="connsiteY1" fmla="*/ 3312544 h 3735238"/>
                <a:gd name="connsiteX2" fmla="*/ 2719234 w 2808067"/>
                <a:gd name="connsiteY2" fmla="*/ 3735238 h 3735238"/>
                <a:gd name="connsiteX3" fmla="*/ 2753740 w 2808067"/>
                <a:gd name="connsiteY3" fmla="*/ 1897812 h 3735238"/>
                <a:gd name="connsiteX4" fmla="*/ 2054999 w 2808067"/>
                <a:gd name="connsiteY4" fmla="*/ 741872 h 3735238"/>
                <a:gd name="connsiteX5" fmla="*/ 2719234 w 2808067"/>
                <a:gd name="connsiteY5" fmla="*/ 707366 h 3735238"/>
                <a:gd name="connsiteX6" fmla="*/ 1408019 w 2808067"/>
                <a:gd name="connsiteY6" fmla="*/ 0 h 3735238"/>
                <a:gd name="connsiteX7" fmla="*/ 1131974 w 2808067"/>
                <a:gd name="connsiteY7" fmla="*/ 948907 h 3735238"/>
                <a:gd name="connsiteX8" fmla="*/ 1666812 w 2808067"/>
                <a:gd name="connsiteY8" fmla="*/ 819509 h 3735238"/>
                <a:gd name="connsiteX9" fmla="*/ 1606426 w 2808067"/>
                <a:gd name="connsiteY9" fmla="*/ 1975449 h 3735238"/>
                <a:gd name="connsiteX10" fmla="*/ 1913 w 2808067"/>
                <a:gd name="connsiteY10" fmla="*/ 3735238 h 3735238"/>
                <a:gd name="connsiteX0" fmla="*/ 1913 w 2808067"/>
                <a:gd name="connsiteY0" fmla="*/ 3735238 h 3735238"/>
                <a:gd name="connsiteX1" fmla="*/ 1347634 w 2808067"/>
                <a:gd name="connsiteY1" fmla="*/ 3312544 h 3735238"/>
                <a:gd name="connsiteX2" fmla="*/ 2719234 w 2808067"/>
                <a:gd name="connsiteY2" fmla="*/ 3735238 h 3735238"/>
                <a:gd name="connsiteX3" fmla="*/ 2753740 w 2808067"/>
                <a:gd name="connsiteY3" fmla="*/ 1897812 h 3735238"/>
                <a:gd name="connsiteX4" fmla="*/ 2054999 w 2808067"/>
                <a:gd name="connsiteY4" fmla="*/ 741872 h 3735238"/>
                <a:gd name="connsiteX5" fmla="*/ 2719234 w 2808067"/>
                <a:gd name="connsiteY5" fmla="*/ 707366 h 3735238"/>
                <a:gd name="connsiteX6" fmla="*/ 1408019 w 2808067"/>
                <a:gd name="connsiteY6" fmla="*/ 0 h 3735238"/>
                <a:gd name="connsiteX7" fmla="*/ 1131974 w 2808067"/>
                <a:gd name="connsiteY7" fmla="*/ 948907 h 3735238"/>
                <a:gd name="connsiteX8" fmla="*/ 1632307 w 2808067"/>
                <a:gd name="connsiteY8" fmla="*/ 862641 h 3735238"/>
                <a:gd name="connsiteX9" fmla="*/ 1606426 w 2808067"/>
                <a:gd name="connsiteY9" fmla="*/ 1975449 h 3735238"/>
                <a:gd name="connsiteX10" fmla="*/ 1913 w 2808067"/>
                <a:gd name="connsiteY10" fmla="*/ 3735238 h 3735238"/>
                <a:gd name="connsiteX0" fmla="*/ 1913 w 2808067"/>
                <a:gd name="connsiteY0" fmla="*/ 3735238 h 3735238"/>
                <a:gd name="connsiteX1" fmla="*/ 1347634 w 2808067"/>
                <a:gd name="connsiteY1" fmla="*/ 3312544 h 3735238"/>
                <a:gd name="connsiteX2" fmla="*/ 2719234 w 2808067"/>
                <a:gd name="connsiteY2" fmla="*/ 3735238 h 3735238"/>
                <a:gd name="connsiteX3" fmla="*/ 2753740 w 2808067"/>
                <a:gd name="connsiteY3" fmla="*/ 1897812 h 3735238"/>
                <a:gd name="connsiteX4" fmla="*/ 2054999 w 2808067"/>
                <a:gd name="connsiteY4" fmla="*/ 741872 h 3735238"/>
                <a:gd name="connsiteX5" fmla="*/ 2719234 w 2808067"/>
                <a:gd name="connsiteY5" fmla="*/ 707366 h 3735238"/>
                <a:gd name="connsiteX6" fmla="*/ 1408019 w 2808067"/>
                <a:gd name="connsiteY6" fmla="*/ 0 h 3735238"/>
                <a:gd name="connsiteX7" fmla="*/ 1131974 w 2808067"/>
                <a:gd name="connsiteY7" fmla="*/ 948907 h 3735238"/>
                <a:gd name="connsiteX8" fmla="*/ 1632307 w 2808067"/>
                <a:gd name="connsiteY8" fmla="*/ 862641 h 3735238"/>
                <a:gd name="connsiteX9" fmla="*/ 1606426 w 2808067"/>
                <a:gd name="connsiteY9" fmla="*/ 1975449 h 3735238"/>
                <a:gd name="connsiteX10" fmla="*/ 1913 w 2808067"/>
                <a:gd name="connsiteY10" fmla="*/ 3735238 h 3735238"/>
                <a:gd name="connsiteX0" fmla="*/ 1913 w 2808067"/>
                <a:gd name="connsiteY0" fmla="*/ 3735238 h 3735238"/>
                <a:gd name="connsiteX1" fmla="*/ 1347634 w 2808067"/>
                <a:gd name="connsiteY1" fmla="*/ 3312544 h 3735238"/>
                <a:gd name="connsiteX2" fmla="*/ 2719234 w 2808067"/>
                <a:gd name="connsiteY2" fmla="*/ 3735238 h 3735238"/>
                <a:gd name="connsiteX3" fmla="*/ 2753740 w 2808067"/>
                <a:gd name="connsiteY3" fmla="*/ 1897812 h 3735238"/>
                <a:gd name="connsiteX4" fmla="*/ 2054999 w 2808067"/>
                <a:gd name="connsiteY4" fmla="*/ 741872 h 3735238"/>
                <a:gd name="connsiteX5" fmla="*/ 2719234 w 2808067"/>
                <a:gd name="connsiteY5" fmla="*/ 707366 h 3735238"/>
                <a:gd name="connsiteX6" fmla="*/ 1408019 w 2808067"/>
                <a:gd name="connsiteY6" fmla="*/ 0 h 3735238"/>
                <a:gd name="connsiteX7" fmla="*/ 1131974 w 2808067"/>
                <a:gd name="connsiteY7" fmla="*/ 948907 h 3735238"/>
                <a:gd name="connsiteX8" fmla="*/ 1632307 w 2808067"/>
                <a:gd name="connsiteY8" fmla="*/ 862641 h 3735238"/>
                <a:gd name="connsiteX9" fmla="*/ 1606426 w 2808067"/>
                <a:gd name="connsiteY9" fmla="*/ 1975449 h 3735238"/>
                <a:gd name="connsiteX10" fmla="*/ 1913 w 2808067"/>
                <a:gd name="connsiteY10" fmla="*/ 3735238 h 3735238"/>
                <a:gd name="connsiteX0" fmla="*/ 1913 w 2793552"/>
                <a:gd name="connsiteY0" fmla="*/ 3735238 h 3735238"/>
                <a:gd name="connsiteX1" fmla="*/ 1347634 w 2793552"/>
                <a:gd name="connsiteY1" fmla="*/ 3312544 h 3735238"/>
                <a:gd name="connsiteX2" fmla="*/ 2719234 w 2793552"/>
                <a:gd name="connsiteY2" fmla="*/ 3735238 h 3735238"/>
                <a:gd name="connsiteX3" fmla="*/ 2753740 w 2793552"/>
                <a:gd name="connsiteY3" fmla="*/ 1897812 h 3735238"/>
                <a:gd name="connsiteX4" fmla="*/ 2106757 w 2793552"/>
                <a:gd name="connsiteY4" fmla="*/ 741872 h 3735238"/>
                <a:gd name="connsiteX5" fmla="*/ 2719234 w 2793552"/>
                <a:gd name="connsiteY5" fmla="*/ 707366 h 3735238"/>
                <a:gd name="connsiteX6" fmla="*/ 1408019 w 2793552"/>
                <a:gd name="connsiteY6" fmla="*/ 0 h 3735238"/>
                <a:gd name="connsiteX7" fmla="*/ 1131974 w 2793552"/>
                <a:gd name="connsiteY7" fmla="*/ 948907 h 3735238"/>
                <a:gd name="connsiteX8" fmla="*/ 1632307 w 2793552"/>
                <a:gd name="connsiteY8" fmla="*/ 862641 h 3735238"/>
                <a:gd name="connsiteX9" fmla="*/ 1606426 w 2793552"/>
                <a:gd name="connsiteY9" fmla="*/ 1975449 h 3735238"/>
                <a:gd name="connsiteX10" fmla="*/ 1913 w 2793552"/>
                <a:gd name="connsiteY10" fmla="*/ 3735238 h 3735238"/>
                <a:gd name="connsiteX0" fmla="*/ 1913 w 2793552"/>
                <a:gd name="connsiteY0" fmla="*/ 3735238 h 3735238"/>
                <a:gd name="connsiteX1" fmla="*/ 1347634 w 2793552"/>
                <a:gd name="connsiteY1" fmla="*/ 3312544 h 3735238"/>
                <a:gd name="connsiteX2" fmla="*/ 2719234 w 2793552"/>
                <a:gd name="connsiteY2" fmla="*/ 3735238 h 3735238"/>
                <a:gd name="connsiteX3" fmla="*/ 2753740 w 2793552"/>
                <a:gd name="connsiteY3" fmla="*/ 1897812 h 3735238"/>
                <a:gd name="connsiteX4" fmla="*/ 2106757 w 2793552"/>
                <a:gd name="connsiteY4" fmla="*/ 741872 h 3735238"/>
                <a:gd name="connsiteX5" fmla="*/ 2719234 w 2793552"/>
                <a:gd name="connsiteY5" fmla="*/ 707366 h 3735238"/>
                <a:gd name="connsiteX6" fmla="*/ 1408019 w 2793552"/>
                <a:gd name="connsiteY6" fmla="*/ 0 h 3735238"/>
                <a:gd name="connsiteX7" fmla="*/ 1131974 w 2793552"/>
                <a:gd name="connsiteY7" fmla="*/ 948907 h 3735238"/>
                <a:gd name="connsiteX8" fmla="*/ 1632307 w 2793552"/>
                <a:gd name="connsiteY8" fmla="*/ 862641 h 3735238"/>
                <a:gd name="connsiteX9" fmla="*/ 1606426 w 2793552"/>
                <a:gd name="connsiteY9" fmla="*/ 1975449 h 3735238"/>
                <a:gd name="connsiteX10" fmla="*/ 1913 w 2793552"/>
                <a:gd name="connsiteY10" fmla="*/ 3735238 h 3735238"/>
                <a:gd name="connsiteX0" fmla="*/ 1913 w 2793552"/>
                <a:gd name="connsiteY0" fmla="*/ 3735238 h 3735238"/>
                <a:gd name="connsiteX1" fmla="*/ 1347634 w 2793552"/>
                <a:gd name="connsiteY1" fmla="*/ 3312544 h 3735238"/>
                <a:gd name="connsiteX2" fmla="*/ 2719234 w 2793552"/>
                <a:gd name="connsiteY2" fmla="*/ 3735238 h 3735238"/>
                <a:gd name="connsiteX3" fmla="*/ 2753740 w 2793552"/>
                <a:gd name="connsiteY3" fmla="*/ 1897812 h 3735238"/>
                <a:gd name="connsiteX4" fmla="*/ 2106757 w 2793552"/>
                <a:gd name="connsiteY4" fmla="*/ 741872 h 3735238"/>
                <a:gd name="connsiteX5" fmla="*/ 2719234 w 2793552"/>
                <a:gd name="connsiteY5" fmla="*/ 707366 h 3735238"/>
                <a:gd name="connsiteX6" fmla="*/ 1408019 w 2793552"/>
                <a:gd name="connsiteY6" fmla="*/ 0 h 3735238"/>
                <a:gd name="connsiteX7" fmla="*/ 1131974 w 2793552"/>
                <a:gd name="connsiteY7" fmla="*/ 948907 h 3735238"/>
                <a:gd name="connsiteX8" fmla="*/ 1632307 w 2793552"/>
                <a:gd name="connsiteY8" fmla="*/ 862641 h 3735238"/>
                <a:gd name="connsiteX9" fmla="*/ 1606426 w 2793552"/>
                <a:gd name="connsiteY9" fmla="*/ 1975449 h 3735238"/>
                <a:gd name="connsiteX10" fmla="*/ 1913 w 2793552"/>
                <a:gd name="connsiteY10" fmla="*/ 3735238 h 3735238"/>
                <a:gd name="connsiteX0" fmla="*/ 1913 w 2793552"/>
                <a:gd name="connsiteY0" fmla="*/ 3735238 h 3735238"/>
                <a:gd name="connsiteX1" fmla="*/ 1347634 w 2793552"/>
                <a:gd name="connsiteY1" fmla="*/ 3312544 h 3735238"/>
                <a:gd name="connsiteX2" fmla="*/ 2719234 w 2793552"/>
                <a:gd name="connsiteY2" fmla="*/ 3735238 h 3735238"/>
                <a:gd name="connsiteX3" fmla="*/ 2753740 w 2793552"/>
                <a:gd name="connsiteY3" fmla="*/ 1897812 h 3735238"/>
                <a:gd name="connsiteX4" fmla="*/ 2106757 w 2793552"/>
                <a:gd name="connsiteY4" fmla="*/ 741872 h 3735238"/>
                <a:gd name="connsiteX5" fmla="*/ 2719234 w 2793552"/>
                <a:gd name="connsiteY5" fmla="*/ 707366 h 3735238"/>
                <a:gd name="connsiteX6" fmla="*/ 1408019 w 2793552"/>
                <a:gd name="connsiteY6" fmla="*/ 0 h 3735238"/>
                <a:gd name="connsiteX7" fmla="*/ 1131974 w 2793552"/>
                <a:gd name="connsiteY7" fmla="*/ 948907 h 3735238"/>
                <a:gd name="connsiteX8" fmla="*/ 1632307 w 2793552"/>
                <a:gd name="connsiteY8" fmla="*/ 862641 h 3735238"/>
                <a:gd name="connsiteX9" fmla="*/ 1606426 w 2793552"/>
                <a:gd name="connsiteY9" fmla="*/ 1975449 h 3735238"/>
                <a:gd name="connsiteX10" fmla="*/ 1913 w 2793552"/>
                <a:gd name="connsiteY10" fmla="*/ 3735238 h 3735238"/>
                <a:gd name="connsiteX0" fmla="*/ 1913 w 2793552"/>
                <a:gd name="connsiteY0" fmla="*/ 3735238 h 3735238"/>
                <a:gd name="connsiteX1" fmla="*/ 1640932 w 2793552"/>
                <a:gd name="connsiteY1" fmla="*/ 3295291 h 3735238"/>
                <a:gd name="connsiteX2" fmla="*/ 2719234 w 2793552"/>
                <a:gd name="connsiteY2" fmla="*/ 3735238 h 3735238"/>
                <a:gd name="connsiteX3" fmla="*/ 2753740 w 2793552"/>
                <a:gd name="connsiteY3" fmla="*/ 1897812 h 3735238"/>
                <a:gd name="connsiteX4" fmla="*/ 2106757 w 2793552"/>
                <a:gd name="connsiteY4" fmla="*/ 741872 h 3735238"/>
                <a:gd name="connsiteX5" fmla="*/ 2719234 w 2793552"/>
                <a:gd name="connsiteY5" fmla="*/ 707366 h 3735238"/>
                <a:gd name="connsiteX6" fmla="*/ 1408019 w 2793552"/>
                <a:gd name="connsiteY6" fmla="*/ 0 h 3735238"/>
                <a:gd name="connsiteX7" fmla="*/ 1131974 w 2793552"/>
                <a:gd name="connsiteY7" fmla="*/ 948907 h 3735238"/>
                <a:gd name="connsiteX8" fmla="*/ 1632307 w 2793552"/>
                <a:gd name="connsiteY8" fmla="*/ 862641 h 3735238"/>
                <a:gd name="connsiteX9" fmla="*/ 1606426 w 2793552"/>
                <a:gd name="connsiteY9" fmla="*/ 1975449 h 3735238"/>
                <a:gd name="connsiteX10" fmla="*/ 1913 w 2793552"/>
                <a:gd name="connsiteY10" fmla="*/ 3735238 h 3735238"/>
                <a:gd name="connsiteX0" fmla="*/ 1913 w 2793552"/>
                <a:gd name="connsiteY0" fmla="*/ 3735238 h 3735238"/>
                <a:gd name="connsiteX1" fmla="*/ 1640932 w 2793552"/>
                <a:gd name="connsiteY1" fmla="*/ 3295291 h 3735238"/>
                <a:gd name="connsiteX2" fmla="*/ 2719234 w 2793552"/>
                <a:gd name="connsiteY2" fmla="*/ 3735238 h 3735238"/>
                <a:gd name="connsiteX3" fmla="*/ 2753740 w 2793552"/>
                <a:gd name="connsiteY3" fmla="*/ 1897812 h 3735238"/>
                <a:gd name="connsiteX4" fmla="*/ 2106757 w 2793552"/>
                <a:gd name="connsiteY4" fmla="*/ 741872 h 3735238"/>
                <a:gd name="connsiteX5" fmla="*/ 2719234 w 2793552"/>
                <a:gd name="connsiteY5" fmla="*/ 707366 h 3735238"/>
                <a:gd name="connsiteX6" fmla="*/ 1408019 w 2793552"/>
                <a:gd name="connsiteY6" fmla="*/ 0 h 3735238"/>
                <a:gd name="connsiteX7" fmla="*/ 1131974 w 2793552"/>
                <a:gd name="connsiteY7" fmla="*/ 948907 h 3735238"/>
                <a:gd name="connsiteX8" fmla="*/ 1632307 w 2793552"/>
                <a:gd name="connsiteY8" fmla="*/ 862641 h 3735238"/>
                <a:gd name="connsiteX9" fmla="*/ 1606426 w 2793552"/>
                <a:gd name="connsiteY9" fmla="*/ 1975449 h 3735238"/>
                <a:gd name="connsiteX10" fmla="*/ 1913 w 2793552"/>
                <a:gd name="connsiteY10" fmla="*/ 3735238 h 3735238"/>
                <a:gd name="connsiteX0" fmla="*/ 0 w 2791639"/>
                <a:gd name="connsiteY0" fmla="*/ 3735238 h 3735238"/>
                <a:gd name="connsiteX1" fmla="*/ 1639019 w 2791639"/>
                <a:gd name="connsiteY1" fmla="*/ 3295291 h 3735238"/>
                <a:gd name="connsiteX2" fmla="*/ 2717321 w 2791639"/>
                <a:gd name="connsiteY2" fmla="*/ 3735238 h 3735238"/>
                <a:gd name="connsiteX3" fmla="*/ 2751827 w 2791639"/>
                <a:gd name="connsiteY3" fmla="*/ 1897812 h 3735238"/>
                <a:gd name="connsiteX4" fmla="*/ 2104844 w 2791639"/>
                <a:gd name="connsiteY4" fmla="*/ 741872 h 3735238"/>
                <a:gd name="connsiteX5" fmla="*/ 2717321 w 2791639"/>
                <a:gd name="connsiteY5" fmla="*/ 707366 h 3735238"/>
                <a:gd name="connsiteX6" fmla="*/ 1406106 w 2791639"/>
                <a:gd name="connsiteY6" fmla="*/ 0 h 3735238"/>
                <a:gd name="connsiteX7" fmla="*/ 1130061 w 2791639"/>
                <a:gd name="connsiteY7" fmla="*/ 948907 h 3735238"/>
                <a:gd name="connsiteX8" fmla="*/ 1630394 w 2791639"/>
                <a:gd name="connsiteY8" fmla="*/ 862641 h 3735238"/>
                <a:gd name="connsiteX9" fmla="*/ 1604513 w 2791639"/>
                <a:gd name="connsiteY9" fmla="*/ 1975449 h 3735238"/>
                <a:gd name="connsiteX10" fmla="*/ 0 w 2791639"/>
                <a:gd name="connsiteY10" fmla="*/ 3735238 h 373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1639" h="3735238">
                  <a:moveTo>
                    <a:pt x="0" y="3735238"/>
                  </a:moveTo>
                  <a:cubicBezTo>
                    <a:pt x="813759" y="3269412"/>
                    <a:pt x="1276709" y="3275162"/>
                    <a:pt x="1639019" y="3295291"/>
                  </a:cubicBezTo>
                  <a:cubicBezTo>
                    <a:pt x="2001329" y="3315420"/>
                    <a:pt x="2355012" y="3370053"/>
                    <a:pt x="2717321" y="3735238"/>
                  </a:cubicBezTo>
                  <a:cubicBezTo>
                    <a:pt x="2728823" y="3122763"/>
                    <a:pt x="2853906" y="2396706"/>
                    <a:pt x="2751827" y="1897812"/>
                  </a:cubicBezTo>
                  <a:cubicBezTo>
                    <a:pt x="2649748" y="1398918"/>
                    <a:pt x="2360761" y="1026544"/>
                    <a:pt x="2104844" y="741872"/>
                  </a:cubicBezTo>
                  <a:lnTo>
                    <a:pt x="2717321" y="707366"/>
                  </a:lnTo>
                  <a:lnTo>
                    <a:pt x="1406106" y="0"/>
                  </a:lnTo>
                  <a:lnTo>
                    <a:pt x="1130061" y="948907"/>
                  </a:lnTo>
                  <a:lnTo>
                    <a:pt x="1630394" y="862641"/>
                  </a:lnTo>
                  <a:cubicBezTo>
                    <a:pt x="1709469" y="1091240"/>
                    <a:pt x="1881996" y="1489494"/>
                    <a:pt x="1604513" y="1975449"/>
                  </a:cubicBezTo>
                  <a:cubicBezTo>
                    <a:pt x="1327030" y="2461404"/>
                    <a:pt x="586596" y="3233468"/>
                    <a:pt x="0" y="3735238"/>
                  </a:cubicBezTo>
                  <a:close/>
                </a:path>
              </a:pathLst>
            </a:custGeom>
            <a:gradFill>
              <a:gsLst>
                <a:gs pos="0">
                  <a:srgbClr val="FF9900"/>
                </a:gs>
                <a:gs pos="50000">
                  <a:srgbClr val="FF9900"/>
                </a:gs>
                <a:gs pos="100000">
                  <a:srgbClr val="F8F8F8"/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 rot="17344830">
              <a:off x="3424694" y="3918443"/>
              <a:ext cx="27174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effectLst>
                    <a:glow rad="101600">
                      <a:srgbClr val="FFCC66">
                        <a:alpha val="60000"/>
                      </a:srgbClr>
                    </a:glo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Goals Amplify Vision!</a:t>
              </a:r>
              <a:endParaRPr lang="en-US" sz="1600" dirty="0">
                <a:effectLst>
                  <a:glow rad="101600">
                    <a:srgbClr val="FFCC66">
                      <a:alpha val="60000"/>
                    </a:srgbClr>
                  </a:glo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583576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0" y="231775"/>
            <a:ext cx="4936067" cy="867930"/>
          </a:xfrm>
        </p:spPr>
        <p:txBody>
          <a:bodyPr/>
          <a:lstStyle/>
          <a:p>
            <a:r>
              <a:rPr lang="en-US" dirty="0" smtClean="0"/>
              <a:t>Connecting Business Needs to IT Solutions</a:t>
            </a:r>
            <a:endParaRPr lang="en-US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784225"/>
            <a:ext cx="7953375" cy="60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40" y="1913562"/>
            <a:ext cx="5457825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" r="3464" b="1649"/>
          <a:stretch>
            <a:fillRect/>
          </a:stretch>
        </p:blipFill>
        <p:spPr bwMode="auto">
          <a:xfrm>
            <a:off x="608683" y="1982788"/>
            <a:ext cx="5398417" cy="477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15"/>
          <p:cNvGrpSpPr>
            <a:grpSpLocks/>
          </p:cNvGrpSpPr>
          <p:nvPr/>
        </p:nvGrpSpPr>
        <p:grpSpPr bwMode="auto">
          <a:xfrm>
            <a:off x="112713" y="3202404"/>
            <a:ext cx="1261258" cy="1694515"/>
            <a:chOff x="203908" y="882919"/>
            <a:chExt cx="3957174" cy="5316488"/>
          </a:xfrm>
        </p:grpSpPr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908" y="882919"/>
              <a:ext cx="3360737" cy="4346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057" y="1848070"/>
              <a:ext cx="3375025" cy="4351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49237" y="2405575"/>
            <a:ext cx="8314006" cy="4325816"/>
            <a:chOff x="49237" y="2405575"/>
            <a:chExt cx="8314006" cy="4325816"/>
          </a:xfrm>
        </p:grpSpPr>
        <p:sp>
          <p:nvSpPr>
            <p:cNvPr id="17" name="Freeform 16"/>
            <p:cNvSpPr/>
            <p:nvPr/>
          </p:nvSpPr>
          <p:spPr bwMode="auto">
            <a:xfrm>
              <a:off x="49237" y="2405575"/>
              <a:ext cx="5957668" cy="4325816"/>
            </a:xfrm>
            <a:custGeom>
              <a:avLst/>
              <a:gdLst>
                <a:gd name="connsiteX0" fmla="*/ 0 w 5957668"/>
                <a:gd name="connsiteY0" fmla="*/ 0 h 4325816"/>
                <a:gd name="connsiteX1" fmla="*/ 5957668 w 5957668"/>
                <a:gd name="connsiteY1" fmla="*/ 0 h 4325816"/>
                <a:gd name="connsiteX2" fmla="*/ 5957668 w 5957668"/>
                <a:gd name="connsiteY2" fmla="*/ 1941342 h 4325816"/>
                <a:gd name="connsiteX3" fmla="*/ 3137095 w 5957668"/>
                <a:gd name="connsiteY3" fmla="*/ 1941342 h 4325816"/>
                <a:gd name="connsiteX4" fmla="*/ 3137095 w 5957668"/>
                <a:gd name="connsiteY4" fmla="*/ 2412610 h 4325816"/>
                <a:gd name="connsiteX5" fmla="*/ 5957668 w 5957668"/>
                <a:gd name="connsiteY5" fmla="*/ 2412610 h 4325816"/>
                <a:gd name="connsiteX6" fmla="*/ 5957668 w 5957668"/>
                <a:gd name="connsiteY6" fmla="*/ 4325816 h 4325816"/>
                <a:gd name="connsiteX7" fmla="*/ 0 w 5957668"/>
                <a:gd name="connsiteY7" fmla="*/ 4325816 h 4325816"/>
                <a:gd name="connsiteX8" fmla="*/ 0 w 5957668"/>
                <a:gd name="connsiteY8" fmla="*/ 0 h 432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7668" h="4325816">
                  <a:moveTo>
                    <a:pt x="0" y="0"/>
                  </a:moveTo>
                  <a:lnTo>
                    <a:pt x="5957668" y="0"/>
                  </a:lnTo>
                  <a:lnTo>
                    <a:pt x="5957668" y="1941342"/>
                  </a:lnTo>
                  <a:lnTo>
                    <a:pt x="3137095" y="1941342"/>
                  </a:lnTo>
                  <a:lnTo>
                    <a:pt x="3137095" y="2412610"/>
                  </a:lnTo>
                  <a:lnTo>
                    <a:pt x="5957668" y="2412610"/>
                  </a:lnTo>
                  <a:lnTo>
                    <a:pt x="5957668" y="4325816"/>
                  </a:lnTo>
                  <a:lnTo>
                    <a:pt x="0" y="4325816"/>
                  </a:lnTo>
                  <a:cubicBezTo>
                    <a:pt x="2345" y="2881533"/>
                    <a:pt x="4689" y="143725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76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6344529" y="2532185"/>
              <a:ext cx="2018714" cy="1041009"/>
            </a:xfrm>
            <a:prstGeom prst="rect">
              <a:avLst/>
            </a:prstGeom>
            <a:solidFill>
              <a:srgbClr val="FFFFFF">
                <a:alpha val="76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6344529" y="4717367"/>
              <a:ext cx="2018714" cy="1922584"/>
            </a:xfrm>
            <a:prstGeom prst="rect">
              <a:avLst/>
            </a:prstGeom>
            <a:solidFill>
              <a:srgbClr val="FFFFFF">
                <a:alpha val="76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4973638" y="1800225"/>
            <a:ext cx="1433512" cy="2849563"/>
            <a:chOff x="4972929" y="1800665"/>
            <a:chExt cx="1434905" cy="2848707"/>
          </a:xfrm>
        </p:grpSpPr>
        <p:cxnSp>
          <p:nvCxnSpPr>
            <p:cNvPr id="21" name="Straight Arrow Connector 3"/>
            <p:cNvCxnSpPr>
              <a:cxnSpLocks noChangeShapeType="1"/>
            </p:cNvCxnSpPr>
            <p:nvPr/>
          </p:nvCxnSpPr>
          <p:spPr bwMode="auto">
            <a:xfrm>
              <a:off x="4972929" y="1800665"/>
              <a:ext cx="0" cy="2637692"/>
            </a:xfrm>
            <a:prstGeom prst="straightConnector1">
              <a:avLst/>
            </a:prstGeom>
            <a:noFill/>
            <a:ln w="22225" algn="ctr">
              <a:solidFill>
                <a:srgbClr val="C00000"/>
              </a:solidFill>
              <a:prstDash val="dash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5409028" y="4445391"/>
              <a:ext cx="998806" cy="203981"/>
            </a:xfrm>
            <a:custGeom>
              <a:avLst/>
              <a:gdLst>
                <a:gd name="T0" fmla="*/ 0 w 998806"/>
                <a:gd name="T1" fmla="*/ 203981 h 203981"/>
                <a:gd name="T2" fmla="*/ 703384 w 998806"/>
                <a:gd name="T3" fmla="*/ 203981 h 203981"/>
                <a:gd name="T4" fmla="*/ 703384 w 998806"/>
                <a:gd name="T5" fmla="*/ 0 h 203981"/>
                <a:gd name="T6" fmla="*/ 998806 w 998806"/>
                <a:gd name="T7" fmla="*/ 0 h 2039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98806" h="203981">
                  <a:moveTo>
                    <a:pt x="0" y="203981"/>
                  </a:moveTo>
                  <a:lnTo>
                    <a:pt x="703384" y="203981"/>
                  </a:lnTo>
                  <a:lnTo>
                    <a:pt x="703384" y="0"/>
                  </a:lnTo>
                  <a:lnTo>
                    <a:pt x="998806" y="0"/>
                  </a:lnTo>
                </a:path>
              </a:pathLst>
            </a:custGeom>
            <a:noFill/>
            <a:ln w="222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555846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esentationTemplate_White">
  <a:themeElements>
    <a:clrScheme name="Custom 1">
      <a:dk1>
        <a:srgbClr val="B2B2B2"/>
      </a:dk1>
      <a:lt1>
        <a:srgbClr val="FFFFFF"/>
      </a:lt1>
      <a:dk2>
        <a:srgbClr val="000000"/>
      </a:dk2>
      <a:lt2>
        <a:srgbClr val="000000"/>
      </a:lt2>
      <a:accent1>
        <a:srgbClr val="0099CC"/>
      </a:accent1>
      <a:accent2>
        <a:srgbClr val="736D94"/>
      </a:accent2>
      <a:accent3>
        <a:srgbClr val="AAAAAA"/>
      </a:accent3>
      <a:accent4>
        <a:srgbClr val="DADADA"/>
      </a:accent4>
      <a:accent5>
        <a:srgbClr val="AACAE2"/>
      </a:accent5>
      <a:accent6>
        <a:srgbClr val="686286"/>
      </a:accent6>
      <a:hlink>
        <a:srgbClr val="0000FF"/>
      </a:hlink>
      <a:folHlink>
        <a:srgbClr val="71879A"/>
      </a:folHlink>
    </a:clrScheme>
    <a:fontScheme name="PresentationTemplate_Whi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rgbClr val="33CCCC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PresentationTemplate_White 1">
        <a:dk1>
          <a:srgbClr val="CCCCFF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2DB6B3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28A5A2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22956</TotalTime>
  <Words>811</Words>
  <Application>Microsoft Office PowerPoint</Application>
  <PresentationFormat>On-screen Show (4:3)</PresentationFormat>
  <Paragraphs>185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PresentationTemplate_White</vt:lpstr>
      <vt:lpstr>Rob Byrd Chief Enterprise Architect</vt:lpstr>
      <vt:lpstr>EA Purpose and Value</vt:lpstr>
      <vt:lpstr>EA = Business Requirements</vt:lpstr>
      <vt:lpstr>Importance of Design</vt:lpstr>
      <vt:lpstr>Capability Understanding Drives Successful Solutions</vt:lpstr>
      <vt:lpstr>Managing Complexity</vt:lpstr>
      <vt:lpstr>Managing Complexity</vt:lpstr>
      <vt:lpstr>Identifying Common Opportunities</vt:lpstr>
      <vt:lpstr>Connecting Business Needs to IT Solutions</vt:lpstr>
      <vt:lpstr>PowerPoint Presentation</vt:lpstr>
      <vt:lpstr>Business Strategic Viewpoints</vt:lpstr>
      <vt:lpstr>Business Strategic Viewpoints (Capabilities and Goals)</vt:lpstr>
      <vt:lpstr>Goal Realization – EA Sequencing Plan</vt:lpstr>
      <vt:lpstr>EA Sequencing Plan</vt:lpstr>
      <vt:lpstr>Define the Customer Experience</vt:lpstr>
      <vt:lpstr>Develop Strategy</vt:lpstr>
      <vt:lpstr>EA Derived IT Strategy</vt:lpstr>
      <vt:lpstr>Next Steps</vt:lpstr>
    </vt:vector>
  </TitlesOfParts>
  <Company>SI International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System Engineering and Enterprise Architectures</dc:title>
  <dc:creator>Rob Byrd</dc:creator>
  <cp:lastModifiedBy>Byrd, Rob</cp:lastModifiedBy>
  <cp:revision>1155</cp:revision>
  <cp:lastPrinted>2014-01-14T18:28:10Z</cp:lastPrinted>
  <dcterms:created xsi:type="dcterms:W3CDTF">2002-08-23T15:26:08Z</dcterms:created>
  <dcterms:modified xsi:type="dcterms:W3CDTF">2014-04-14T21:31:34Z</dcterms:modified>
</cp:coreProperties>
</file>